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5" r:id="rId5"/>
    <p:sldId id="310" r:id="rId6"/>
    <p:sldId id="320" r:id="rId7"/>
    <p:sldId id="322" r:id="rId8"/>
    <p:sldId id="323" r:id="rId9"/>
    <p:sldId id="321" r:id="rId10"/>
    <p:sldId id="325" r:id="rId11"/>
    <p:sldId id="324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14" r:id="rId37"/>
  </p:sldIdLst>
  <p:sldSz cx="12188825" cy="6858000"/>
  <p:notesSz cx="6858000" cy="9144000"/>
  <p:custDataLst>
    <p:tags r:id="rId40"/>
  </p:custData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9" autoAdjust="0"/>
  </p:normalViewPr>
  <p:slideViewPr>
    <p:cSldViewPr showGuides="1">
      <p:cViewPr>
        <p:scale>
          <a:sx n="123" d="100"/>
          <a:sy n="123" d="100"/>
        </p:scale>
        <p:origin x="-114" y="-45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DE493-19D7-4EC9-97C9-5F26233F1106}" type="doc">
      <dgm:prSet loTypeId="urn:microsoft.com/office/officeart/2005/8/layout/hProcess4" loCatId="process" qsTypeId="urn:microsoft.com/office/officeart/2005/8/quickstyle/simple5" qsCatId="simple" csTypeId="urn:microsoft.com/office/officeart/2005/8/colors/accent1_5" csCatId="accent1" phldr="1"/>
      <dgm:spPr/>
      <dgm:t>
        <a:bodyPr rtlCol="0"/>
        <a:lstStyle/>
        <a:p>
          <a:pPr rtl="0"/>
          <a:endParaRPr lang="en-US"/>
        </a:p>
      </dgm:t>
    </dgm:pt>
    <dgm:pt modelId="{AB2E8498-CC81-452F-A895-08F3845AA347}">
      <dgm:prSet phldrT="[Text]"/>
      <dgm:spPr/>
      <dgm:t>
        <a:bodyPr rtlCol="0"/>
        <a:lstStyle/>
        <a:p>
          <a:pPr rtl="0"/>
          <a:r>
            <a:rPr lang="fr-FR" noProof="0" dirty="0">
              <a:solidFill>
                <a:schemeClr val="accent1">
                  <a:lumMod val="75000"/>
                </a:schemeClr>
              </a:solidFill>
            </a:rPr>
            <a:t>PC </a:t>
          </a:r>
        </a:p>
      </dgm:t>
    </dgm:pt>
    <dgm:pt modelId="{4C65E2C8-0CBB-4D8C-AD60-6B0105C62B84}" type="parTrans" cxnId="{2D5B3E3B-3EE5-4072-933E-27DF5400591C}">
      <dgm:prSet/>
      <dgm:spPr/>
      <dgm:t>
        <a:bodyPr rtlCol="0"/>
        <a:lstStyle/>
        <a:p>
          <a:pPr rtl="0"/>
          <a:endParaRPr lang="en-US"/>
        </a:p>
      </dgm:t>
    </dgm:pt>
    <dgm:pt modelId="{9A1F3304-AA9E-4FBC-89BA-9095C80E47C9}" type="sibTrans" cxnId="{2D5B3E3B-3EE5-4072-933E-27DF5400591C}">
      <dgm:prSet/>
      <dgm:spPr/>
      <dgm:t>
        <a:bodyPr rtlCol="0"/>
        <a:lstStyle/>
        <a:p>
          <a:pPr rtl="0"/>
          <a:endParaRPr lang="en-US"/>
        </a:p>
      </dgm:t>
    </dgm:pt>
    <dgm:pt modelId="{F6D27D1B-CDCB-481F-B8FA-AB31B2A119DE}">
      <dgm:prSet phldrT="[Text]"/>
      <dgm:spPr>
        <a:gradFill rotWithShape="0">
          <a:gsLst>
            <a:gs pos="0">
              <a:schemeClr val="tx2">
                <a:lumMod val="50000"/>
                <a:alpha val="90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</a:gradFill>
      </dgm:spPr>
      <dgm:t>
        <a:bodyPr rtlCol="0"/>
        <a:lstStyle/>
        <a:p>
          <a:pPr rtl="0"/>
          <a:r>
            <a:rPr lang="fr-FR" noProof="0" dirty="0"/>
            <a:t>Connections vers</a:t>
          </a:r>
          <a:br>
            <a:rPr lang="fr-FR" noProof="0" dirty="0"/>
          </a:br>
          <a:r>
            <a:rPr lang="fr-FR" noProof="0" dirty="0"/>
            <a:t>PTT In</a:t>
          </a:r>
          <a:br>
            <a:rPr lang="fr-FR" noProof="0" dirty="0"/>
          </a:br>
          <a:r>
            <a:rPr lang="fr-FR" noProof="0" dirty="0"/>
            <a:t>Line In</a:t>
          </a:r>
          <a:br>
            <a:rPr lang="fr-FR" noProof="0" dirty="0"/>
          </a:br>
          <a:r>
            <a:rPr lang="fr-FR" noProof="0" dirty="0"/>
            <a:t>Line Out</a:t>
          </a:r>
        </a:p>
      </dgm:t>
    </dgm:pt>
    <dgm:pt modelId="{8A7BF306-8E53-4B16-9E7E-A79AE3DF6BE2}" type="parTrans" cxnId="{A63D53AC-541A-4D09-9620-8B1C8D7B91DE}">
      <dgm:prSet/>
      <dgm:spPr/>
      <dgm:t>
        <a:bodyPr rtlCol="0"/>
        <a:lstStyle/>
        <a:p>
          <a:pPr rtl="0"/>
          <a:endParaRPr lang="en-US"/>
        </a:p>
      </dgm:t>
    </dgm:pt>
    <dgm:pt modelId="{7AEB6639-3258-49E8-8B1F-B4A9C61922BE}" type="sibTrans" cxnId="{A63D53AC-541A-4D09-9620-8B1C8D7B91DE}">
      <dgm:prSet/>
      <dgm:spPr/>
      <dgm:t>
        <a:bodyPr rtlCol="0"/>
        <a:lstStyle/>
        <a:p>
          <a:pPr rtl="0"/>
          <a:endParaRPr lang="en-US"/>
        </a:p>
      </dgm:t>
    </dgm:pt>
    <dgm:pt modelId="{58828492-5CEF-4AFE-95CB-5D7E6A18158B}">
      <dgm:prSet phldrT="[Text]"/>
      <dgm:spPr>
        <a:gradFill rotWithShape="0">
          <a:gsLst>
            <a:gs pos="0">
              <a:schemeClr val="accent1">
                <a:alpha val="90000"/>
                <a:lumMod val="50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</a:gradFill>
      </dgm:spPr>
      <dgm:t>
        <a:bodyPr rtlCol="0"/>
        <a:lstStyle/>
        <a:p>
          <a:pPr rtl="0"/>
          <a:r>
            <a:rPr lang="fr-FR" noProof="0" dirty="0"/>
            <a:t>Connections </a:t>
          </a:r>
          <a:br>
            <a:rPr lang="fr-FR" noProof="0" dirty="0"/>
          </a:br>
          <a:r>
            <a:rPr lang="fr-FR" noProof="0" dirty="0"/>
            <a:t>PTT In</a:t>
          </a:r>
          <a:br>
            <a:rPr lang="fr-FR" noProof="0" dirty="0"/>
          </a:br>
          <a:r>
            <a:rPr lang="fr-FR" noProof="0" dirty="0"/>
            <a:t>Line In</a:t>
          </a:r>
          <a:br>
            <a:rPr lang="fr-FR" noProof="0" dirty="0"/>
          </a:br>
          <a:r>
            <a:rPr lang="fr-FR" noProof="0" dirty="0"/>
            <a:t>Line Out</a:t>
          </a:r>
        </a:p>
      </dgm:t>
    </dgm:pt>
    <dgm:pt modelId="{F664BA43-1B81-496F-A04E-CE4B4A525697}" type="parTrans" cxnId="{ECE9152A-59A8-4A3A-9D34-DB38A074F636}">
      <dgm:prSet/>
      <dgm:spPr/>
      <dgm:t>
        <a:bodyPr rtlCol="0"/>
        <a:lstStyle/>
        <a:p>
          <a:pPr rtl="0"/>
          <a:endParaRPr lang="en-US"/>
        </a:p>
      </dgm:t>
    </dgm:pt>
    <dgm:pt modelId="{2D386477-EC66-449A-8D41-5F8A212C3D8E}" type="sibTrans" cxnId="{ECE9152A-59A8-4A3A-9D34-DB38A074F636}">
      <dgm:prSet/>
      <dgm:spPr/>
      <dgm:t>
        <a:bodyPr rtlCol="0"/>
        <a:lstStyle/>
        <a:p>
          <a:pPr rtl="0"/>
          <a:endParaRPr lang="en-US"/>
        </a:p>
      </dgm:t>
    </dgm:pt>
    <dgm:pt modelId="{68838C34-4D02-49F8-ADD7-BFA90D87B7EA}">
      <dgm:prSet phldrT="[Text]"/>
      <dgm:spPr/>
      <dgm:t>
        <a:bodyPr rtlCol="0"/>
        <a:lstStyle/>
        <a:p>
          <a:pPr rtl="0"/>
          <a:r>
            <a:rPr lang="fr-FR" noProof="0" dirty="0">
              <a:solidFill>
                <a:schemeClr val="accent1">
                  <a:lumMod val="75000"/>
                </a:schemeClr>
              </a:solidFill>
            </a:rPr>
            <a:t>Transceiver</a:t>
          </a:r>
        </a:p>
      </dgm:t>
    </dgm:pt>
    <dgm:pt modelId="{F2AD00AD-6A23-4C89-A107-68EF5D1F0B94}" type="parTrans" cxnId="{4143D757-8617-4C89-8322-E3B29A1874AF}">
      <dgm:prSet/>
      <dgm:spPr/>
      <dgm:t>
        <a:bodyPr rtlCol="0"/>
        <a:lstStyle/>
        <a:p>
          <a:pPr rtl="0"/>
          <a:endParaRPr lang="en-US"/>
        </a:p>
      </dgm:t>
    </dgm:pt>
    <dgm:pt modelId="{FFC4FCE7-6F2F-4F91-A74A-7C4C32A81657}" type="sibTrans" cxnId="{4143D757-8617-4C89-8322-E3B29A1874AF}">
      <dgm:prSet/>
      <dgm:spPr/>
      <dgm:t>
        <a:bodyPr rtlCol="0"/>
        <a:lstStyle/>
        <a:p>
          <a:pPr rtl="0"/>
          <a:endParaRPr lang="en-US"/>
        </a:p>
      </dgm:t>
    </dgm:pt>
    <dgm:pt modelId="{81EB148A-1AEF-4950-AB4A-3C639DDCAE90}">
      <dgm:prSet phldrT="[Texte]"/>
      <dgm:spPr>
        <a:gradFill rotWithShape="0">
          <a:gsLst>
            <a:gs pos="0">
              <a:schemeClr val="accent1">
                <a:alpha val="90000"/>
                <a:lumMod val="50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 rtlCol="0"/>
        <a:lstStyle/>
        <a:p>
          <a:pPr rtl="0"/>
          <a:r>
            <a:rPr lang="fr-FR" noProof="0" dirty="0"/>
            <a:t>Connection USB 2/3</a:t>
          </a:r>
        </a:p>
      </dgm:t>
    </dgm:pt>
    <dgm:pt modelId="{5D5C12C2-36E2-4FF2-86E0-A4316C8AC2E5}" type="parTrans" cxnId="{438ECFA5-A2A4-4A4A-A2E4-85C94FDD2445}">
      <dgm:prSet/>
      <dgm:spPr/>
      <dgm:t>
        <a:bodyPr/>
        <a:lstStyle/>
        <a:p>
          <a:endParaRPr lang="x-none"/>
        </a:p>
      </dgm:t>
    </dgm:pt>
    <dgm:pt modelId="{20349703-528B-4BBA-A830-87F1823995B5}" type="sibTrans" cxnId="{438ECFA5-A2A4-4A4A-A2E4-85C94FDD2445}">
      <dgm:prSet/>
      <dgm:spPr/>
      <dgm:t>
        <a:bodyPr/>
        <a:lstStyle/>
        <a:p>
          <a:endParaRPr lang="x-none"/>
        </a:p>
      </dgm:t>
    </dgm:pt>
    <dgm:pt modelId="{C3E40E77-F06E-4328-B9C9-48A93B1369B6}">
      <dgm:prSet phldrT="[Text]" custT="1"/>
      <dgm:spPr/>
      <dgm:t>
        <a:bodyPr rtlCol="0"/>
        <a:lstStyle/>
        <a:p>
          <a:pPr rtl="0"/>
          <a:r>
            <a:rPr lang="fr-FR" sz="2400" noProof="0" dirty="0">
              <a:solidFill>
                <a:schemeClr val="accent1">
                  <a:lumMod val="75000"/>
                </a:schemeClr>
              </a:solidFill>
            </a:rPr>
            <a:t>Carte Son</a:t>
          </a:r>
          <a:br>
            <a:rPr lang="fr-FR" sz="2400" noProof="0" dirty="0">
              <a:solidFill>
                <a:schemeClr val="accent1">
                  <a:lumMod val="75000"/>
                </a:schemeClr>
              </a:solidFill>
            </a:rPr>
          </a:br>
          <a:r>
            <a:rPr lang="fr-FR" sz="1400" noProof="0" dirty="0" err="1">
              <a:solidFill>
                <a:schemeClr val="accent1">
                  <a:lumMod val="75000"/>
                </a:schemeClr>
              </a:solidFill>
            </a:rPr>
            <a:t>Tx</a:t>
          </a:r>
          <a:r>
            <a:rPr lang="fr-FR" sz="1400" noProof="0" dirty="0">
              <a:solidFill>
                <a:schemeClr val="accent1">
                  <a:lumMod val="75000"/>
                </a:schemeClr>
              </a:solidFill>
            </a:rPr>
            <a:t> 50% </a:t>
          </a:r>
          <a:br>
            <a:rPr lang="fr-FR" sz="1400" noProof="0" dirty="0">
              <a:solidFill>
                <a:schemeClr val="accent1">
                  <a:lumMod val="75000"/>
                </a:schemeClr>
              </a:solidFill>
            </a:rPr>
          </a:br>
          <a:r>
            <a:rPr lang="fr-FR" sz="1400" noProof="0" dirty="0" err="1">
              <a:solidFill>
                <a:schemeClr val="accent1">
                  <a:lumMod val="75000"/>
                </a:schemeClr>
              </a:solidFill>
            </a:rPr>
            <a:t>Rx</a:t>
          </a:r>
          <a:r>
            <a:rPr lang="fr-FR" sz="1400" noProof="0" dirty="0">
              <a:solidFill>
                <a:schemeClr val="accent1">
                  <a:lumMod val="75000"/>
                </a:schemeClr>
              </a:solidFill>
            </a:rPr>
            <a:t> 50% </a:t>
          </a:r>
          <a:br>
            <a:rPr lang="fr-FR" sz="1400" noProof="0" dirty="0">
              <a:solidFill>
                <a:schemeClr val="accent1">
                  <a:lumMod val="75000"/>
                </a:schemeClr>
              </a:solidFill>
            </a:rPr>
          </a:br>
          <a:r>
            <a:rPr lang="fr-FR" sz="1400" noProof="0" dirty="0">
              <a:solidFill>
                <a:schemeClr val="accent1">
                  <a:lumMod val="75000"/>
                </a:schemeClr>
              </a:solidFill>
            </a:rPr>
            <a:t>DLY 25%</a:t>
          </a:r>
        </a:p>
      </dgm:t>
    </dgm:pt>
    <dgm:pt modelId="{3F97E7DB-7EEE-4A39-8303-488FF9B0F9A7}" type="parTrans" cxnId="{6F1D9CCC-9077-4D2F-A2B4-3BD0F4CDF861}">
      <dgm:prSet/>
      <dgm:spPr/>
      <dgm:t>
        <a:bodyPr/>
        <a:lstStyle/>
        <a:p>
          <a:endParaRPr lang="x-none"/>
        </a:p>
      </dgm:t>
    </dgm:pt>
    <dgm:pt modelId="{C6C1E4FA-592C-4C48-B3B0-68CB95562C75}" type="sibTrans" cxnId="{6F1D9CCC-9077-4D2F-A2B4-3BD0F4CDF861}">
      <dgm:prSet/>
      <dgm:spPr/>
      <dgm:t>
        <a:bodyPr/>
        <a:lstStyle/>
        <a:p>
          <a:endParaRPr lang="x-none"/>
        </a:p>
      </dgm:t>
    </dgm:pt>
    <dgm:pt modelId="{3960CFF8-4383-4382-8D6D-F2A00F508E8D}" type="pres">
      <dgm:prSet presAssocID="{0E9DE493-19D7-4EC9-97C9-5F26233F11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366CFF54-5C8F-47F9-BFD8-D9AF3EADDA3E}" type="pres">
      <dgm:prSet presAssocID="{0E9DE493-19D7-4EC9-97C9-5F26233F1106}" presName="tSp" presStyleCnt="0"/>
      <dgm:spPr/>
    </dgm:pt>
    <dgm:pt modelId="{13688FBD-4079-41FE-A6A2-B5B0F293E6BF}" type="pres">
      <dgm:prSet presAssocID="{0E9DE493-19D7-4EC9-97C9-5F26233F1106}" presName="bSp" presStyleCnt="0"/>
      <dgm:spPr/>
    </dgm:pt>
    <dgm:pt modelId="{224851B6-C14D-49DE-883B-A13003DA4601}" type="pres">
      <dgm:prSet presAssocID="{0E9DE493-19D7-4EC9-97C9-5F26233F1106}" presName="process" presStyleCnt="0"/>
      <dgm:spPr/>
    </dgm:pt>
    <dgm:pt modelId="{564E8F33-BEFD-4574-ABD7-D51600656AB0}" type="pres">
      <dgm:prSet presAssocID="{81EB148A-1AEF-4950-AB4A-3C639DDCAE90}" presName="composite1" presStyleCnt="0"/>
      <dgm:spPr/>
    </dgm:pt>
    <dgm:pt modelId="{B937DBBE-9610-4FBE-9EF2-22797EDC2BDF}" type="pres">
      <dgm:prSet presAssocID="{81EB148A-1AEF-4950-AB4A-3C639DDCAE90}" presName="dummyNode1" presStyleLbl="node1" presStyleIdx="0" presStyleCnt="3"/>
      <dgm:spPr/>
    </dgm:pt>
    <dgm:pt modelId="{59F01D4F-F63F-4F15-B34D-09EDF2551F5A}" type="pres">
      <dgm:prSet presAssocID="{81EB148A-1AEF-4950-AB4A-3C639DDCAE90}" presName="childNode1" presStyleLbl="bgAcc1" presStyleIdx="0" presStyleCnt="3" custLinFactNeighborX="-31" custLinFactNeighborY="413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70A0112-7FF3-45EE-BE4C-3EB594A8E5CF}" type="pres">
      <dgm:prSet presAssocID="{81EB148A-1AEF-4950-AB4A-3C639DDCAE9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4FCB2D1-7B16-47E9-B319-0F1B3C8B8739}" type="pres">
      <dgm:prSet presAssocID="{81EB148A-1AEF-4950-AB4A-3C639DDCAE90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32C0039-E28F-4C65-B217-8CDB8DB9C7A3}" type="pres">
      <dgm:prSet presAssocID="{81EB148A-1AEF-4950-AB4A-3C639DDCAE90}" presName="connSite1" presStyleCnt="0"/>
      <dgm:spPr/>
    </dgm:pt>
    <dgm:pt modelId="{70E09E85-6646-417C-8B70-9C6C2DD38F50}" type="pres">
      <dgm:prSet presAssocID="{20349703-528B-4BBA-A830-87F1823995B5}" presName="Name9" presStyleLbl="sibTrans2D1" presStyleIdx="0" presStyleCnt="2"/>
      <dgm:spPr/>
      <dgm:t>
        <a:bodyPr/>
        <a:lstStyle/>
        <a:p>
          <a:endParaRPr lang="fr-BE"/>
        </a:p>
      </dgm:t>
    </dgm:pt>
    <dgm:pt modelId="{415B3771-0922-40A8-B3E6-0B1A53C4F32F}" type="pres">
      <dgm:prSet presAssocID="{F6D27D1B-CDCB-481F-B8FA-AB31B2A119DE}" presName="composite2" presStyleCnt="0"/>
      <dgm:spPr/>
    </dgm:pt>
    <dgm:pt modelId="{9CDE59C7-865A-4E9E-AA15-7702372140A6}" type="pres">
      <dgm:prSet presAssocID="{F6D27D1B-CDCB-481F-B8FA-AB31B2A119DE}" presName="dummyNode2" presStyleLbl="node1" presStyleIdx="0" presStyleCnt="3"/>
      <dgm:spPr/>
    </dgm:pt>
    <dgm:pt modelId="{D22F7B52-5086-493A-8248-88A4D51C759D}" type="pres">
      <dgm:prSet presAssocID="{F6D27D1B-CDCB-481F-B8FA-AB31B2A119DE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048F672-E9FD-41E0-9E5F-555E6748F0D3}" type="pres">
      <dgm:prSet presAssocID="{F6D27D1B-CDCB-481F-B8FA-AB31B2A119D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376C082-41D8-4308-ACA6-A1FC46CB8FB1}" type="pres">
      <dgm:prSet presAssocID="{F6D27D1B-CDCB-481F-B8FA-AB31B2A119DE}" presName="parentNode2" presStyleLbl="node1" presStyleIdx="1" presStyleCnt="3" custLinFactNeighborX="1267" custLinFactNeighborY="2870">
        <dgm:presLayoutVars>
          <dgm:chMax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0FA714F-CA5F-4D8F-99A7-920B29864521}" type="pres">
      <dgm:prSet presAssocID="{F6D27D1B-CDCB-481F-B8FA-AB31B2A119DE}" presName="connSite2" presStyleCnt="0"/>
      <dgm:spPr/>
    </dgm:pt>
    <dgm:pt modelId="{74535EDA-B2A6-43F4-9EF1-8C0C3AE68E6A}" type="pres">
      <dgm:prSet presAssocID="{7AEB6639-3258-49E8-8B1F-B4A9C61922BE}" presName="Name18" presStyleLbl="sibTrans2D1" presStyleIdx="1" presStyleCnt="2"/>
      <dgm:spPr/>
      <dgm:t>
        <a:bodyPr/>
        <a:lstStyle/>
        <a:p>
          <a:endParaRPr lang="fr-BE"/>
        </a:p>
      </dgm:t>
    </dgm:pt>
    <dgm:pt modelId="{7CD0FAD4-A16B-4B5C-B561-9310C4E75D3F}" type="pres">
      <dgm:prSet presAssocID="{58828492-5CEF-4AFE-95CB-5D7E6A18158B}" presName="composite1" presStyleCnt="0"/>
      <dgm:spPr/>
    </dgm:pt>
    <dgm:pt modelId="{CF401506-AABE-43D6-9233-3FAFCB1A2207}" type="pres">
      <dgm:prSet presAssocID="{58828492-5CEF-4AFE-95CB-5D7E6A18158B}" presName="dummyNode1" presStyleLbl="node1" presStyleIdx="1" presStyleCnt="3"/>
      <dgm:spPr/>
    </dgm:pt>
    <dgm:pt modelId="{21B05881-D8A1-4DA4-BA3F-BB2FF9610026}" type="pres">
      <dgm:prSet presAssocID="{58828492-5CEF-4AFE-95CB-5D7E6A18158B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23AD90E-6D89-4D6B-BF82-85CB58752CAE}" type="pres">
      <dgm:prSet presAssocID="{58828492-5CEF-4AFE-95CB-5D7E6A18158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A545725-43C8-4547-BF3B-F32C83DFDFAB}" type="pres">
      <dgm:prSet presAssocID="{58828492-5CEF-4AFE-95CB-5D7E6A18158B}" presName="parentNode1" presStyleLbl="node1" presStyleIdx="2" presStyleCnt="3" custLinFactNeighborX="-8884" custLinFactNeighborY="-2006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49C52CA-57D3-4301-B07F-873F989361BD}" type="pres">
      <dgm:prSet presAssocID="{58828492-5CEF-4AFE-95CB-5D7E6A18158B}" presName="connSite1" presStyleCnt="0"/>
      <dgm:spPr/>
    </dgm:pt>
  </dgm:ptLst>
  <dgm:cxnLst>
    <dgm:cxn modelId="{A63D53AC-541A-4D09-9620-8B1C8D7B91DE}" srcId="{0E9DE493-19D7-4EC9-97C9-5F26233F1106}" destId="{F6D27D1B-CDCB-481F-B8FA-AB31B2A119DE}" srcOrd="1" destOrd="0" parTransId="{8A7BF306-8E53-4B16-9E7E-A79AE3DF6BE2}" sibTransId="{7AEB6639-3258-49E8-8B1F-B4A9C61922BE}"/>
    <dgm:cxn modelId="{D660FA4A-B76A-4B76-8539-725DC803588C}" type="presOf" srcId="{7AEB6639-3258-49E8-8B1F-B4A9C61922BE}" destId="{74535EDA-B2A6-43F4-9EF1-8C0C3AE68E6A}" srcOrd="0" destOrd="0" presId="urn:microsoft.com/office/officeart/2005/8/layout/hProcess4"/>
    <dgm:cxn modelId="{ECE9152A-59A8-4A3A-9D34-DB38A074F636}" srcId="{0E9DE493-19D7-4EC9-97C9-5F26233F1106}" destId="{58828492-5CEF-4AFE-95CB-5D7E6A18158B}" srcOrd="2" destOrd="0" parTransId="{F664BA43-1B81-496F-A04E-CE4B4A525697}" sibTransId="{2D386477-EC66-449A-8D41-5F8A212C3D8E}"/>
    <dgm:cxn modelId="{6C1AFBC0-B437-450F-9AB1-4627C9E81342}" type="presOf" srcId="{20349703-528B-4BBA-A830-87F1823995B5}" destId="{70E09E85-6646-417C-8B70-9C6C2DD38F50}" srcOrd="0" destOrd="0" presId="urn:microsoft.com/office/officeart/2005/8/layout/hProcess4"/>
    <dgm:cxn modelId="{574C5A6D-BAB9-4E21-A2FE-830FAFE32435}" type="presOf" srcId="{58828492-5CEF-4AFE-95CB-5D7E6A18158B}" destId="{0A545725-43C8-4547-BF3B-F32C83DFDFAB}" srcOrd="0" destOrd="0" presId="urn:microsoft.com/office/officeart/2005/8/layout/hProcess4"/>
    <dgm:cxn modelId="{6BDB7D8B-121A-41CE-A6C6-62B37B43A40B}" type="presOf" srcId="{F6D27D1B-CDCB-481F-B8FA-AB31B2A119DE}" destId="{9376C082-41D8-4308-ACA6-A1FC46CB8FB1}" srcOrd="0" destOrd="0" presId="urn:microsoft.com/office/officeart/2005/8/layout/hProcess4"/>
    <dgm:cxn modelId="{438ECFA5-A2A4-4A4A-A2E4-85C94FDD2445}" srcId="{0E9DE493-19D7-4EC9-97C9-5F26233F1106}" destId="{81EB148A-1AEF-4950-AB4A-3C639DDCAE90}" srcOrd="0" destOrd="0" parTransId="{5D5C12C2-36E2-4FF2-86E0-A4316C8AC2E5}" sibTransId="{20349703-528B-4BBA-A830-87F1823995B5}"/>
    <dgm:cxn modelId="{3CF81C18-F749-46B4-A8E9-4C58283B9934}" type="presOf" srcId="{68838C34-4D02-49F8-ADD7-BFA90D87B7EA}" destId="{C23AD90E-6D89-4D6B-BF82-85CB58752CAE}" srcOrd="1" destOrd="0" presId="urn:microsoft.com/office/officeart/2005/8/layout/hProcess4"/>
    <dgm:cxn modelId="{4143D757-8617-4C89-8322-E3B29A1874AF}" srcId="{58828492-5CEF-4AFE-95CB-5D7E6A18158B}" destId="{68838C34-4D02-49F8-ADD7-BFA90D87B7EA}" srcOrd="0" destOrd="0" parTransId="{F2AD00AD-6A23-4C89-A107-68EF5D1F0B94}" sibTransId="{FFC4FCE7-6F2F-4F91-A74A-7C4C32A81657}"/>
    <dgm:cxn modelId="{FE024B65-A654-4D24-8863-1DD7D3255BF8}" type="presOf" srcId="{C3E40E77-F06E-4328-B9C9-48A93B1369B6}" destId="{D22F7B52-5086-493A-8248-88A4D51C759D}" srcOrd="0" destOrd="0" presId="urn:microsoft.com/office/officeart/2005/8/layout/hProcess4"/>
    <dgm:cxn modelId="{D7A23AA3-1782-4994-886A-B70D4FBCE0FB}" type="presOf" srcId="{C3E40E77-F06E-4328-B9C9-48A93B1369B6}" destId="{B048F672-E9FD-41E0-9E5F-555E6748F0D3}" srcOrd="1" destOrd="0" presId="urn:microsoft.com/office/officeart/2005/8/layout/hProcess4"/>
    <dgm:cxn modelId="{E909FD59-2191-438C-9744-EA1908CF97DA}" type="presOf" srcId="{68838C34-4D02-49F8-ADD7-BFA90D87B7EA}" destId="{21B05881-D8A1-4DA4-BA3F-BB2FF9610026}" srcOrd="0" destOrd="0" presId="urn:microsoft.com/office/officeart/2005/8/layout/hProcess4"/>
    <dgm:cxn modelId="{2D5B3E3B-3EE5-4072-933E-27DF5400591C}" srcId="{81EB148A-1AEF-4950-AB4A-3C639DDCAE90}" destId="{AB2E8498-CC81-452F-A895-08F3845AA347}" srcOrd="0" destOrd="0" parTransId="{4C65E2C8-0CBB-4D8C-AD60-6B0105C62B84}" sibTransId="{9A1F3304-AA9E-4FBC-89BA-9095C80E47C9}"/>
    <dgm:cxn modelId="{DFE5EE83-2727-44B1-9210-4396F590D8C7}" type="presOf" srcId="{AB2E8498-CC81-452F-A895-08F3845AA347}" destId="{59F01D4F-F63F-4F15-B34D-09EDF2551F5A}" srcOrd="0" destOrd="0" presId="urn:microsoft.com/office/officeart/2005/8/layout/hProcess4"/>
    <dgm:cxn modelId="{5D9D39FD-92CD-4D74-878D-B31CF7226885}" type="presOf" srcId="{81EB148A-1AEF-4950-AB4A-3C639DDCAE90}" destId="{F4FCB2D1-7B16-47E9-B319-0F1B3C8B8739}" srcOrd="0" destOrd="0" presId="urn:microsoft.com/office/officeart/2005/8/layout/hProcess4"/>
    <dgm:cxn modelId="{35179A2F-4739-4009-B042-E6CFBA5EBDC3}" type="presOf" srcId="{AB2E8498-CC81-452F-A895-08F3845AA347}" destId="{170A0112-7FF3-45EE-BE4C-3EB594A8E5CF}" srcOrd="1" destOrd="0" presId="urn:microsoft.com/office/officeart/2005/8/layout/hProcess4"/>
    <dgm:cxn modelId="{6F1D9CCC-9077-4D2F-A2B4-3BD0F4CDF861}" srcId="{F6D27D1B-CDCB-481F-B8FA-AB31B2A119DE}" destId="{C3E40E77-F06E-4328-B9C9-48A93B1369B6}" srcOrd="0" destOrd="0" parTransId="{3F97E7DB-7EEE-4A39-8303-488FF9B0F9A7}" sibTransId="{C6C1E4FA-592C-4C48-B3B0-68CB95562C75}"/>
    <dgm:cxn modelId="{0C99A0E7-7B5A-462A-BC31-41CB3B1D1005}" type="presOf" srcId="{0E9DE493-19D7-4EC9-97C9-5F26233F1106}" destId="{3960CFF8-4383-4382-8D6D-F2A00F508E8D}" srcOrd="0" destOrd="0" presId="urn:microsoft.com/office/officeart/2005/8/layout/hProcess4"/>
    <dgm:cxn modelId="{7BE7AED0-385C-460E-A868-06962FF7BF4D}" type="presParOf" srcId="{3960CFF8-4383-4382-8D6D-F2A00F508E8D}" destId="{366CFF54-5C8F-47F9-BFD8-D9AF3EADDA3E}" srcOrd="0" destOrd="0" presId="urn:microsoft.com/office/officeart/2005/8/layout/hProcess4"/>
    <dgm:cxn modelId="{7C708C67-6B57-4F62-BFC8-44484A4BB8C4}" type="presParOf" srcId="{3960CFF8-4383-4382-8D6D-F2A00F508E8D}" destId="{13688FBD-4079-41FE-A6A2-B5B0F293E6BF}" srcOrd="1" destOrd="0" presId="urn:microsoft.com/office/officeart/2005/8/layout/hProcess4"/>
    <dgm:cxn modelId="{697CCE2B-9683-4DC0-A208-89C15D73093F}" type="presParOf" srcId="{3960CFF8-4383-4382-8D6D-F2A00F508E8D}" destId="{224851B6-C14D-49DE-883B-A13003DA4601}" srcOrd="2" destOrd="0" presId="urn:microsoft.com/office/officeart/2005/8/layout/hProcess4"/>
    <dgm:cxn modelId="{16D6B814-F17D-4322-8326-D1D68442A885}" type="presParOf" srcId="{224851B6-C14D-49DE-883B-A13003DA4601}" destId="{564E8F33-BEFD-4574-ABD7-D51600656AB0}" srcOrd="0" destOrd="0" presId="urn:microsoft.com/office/officeart/2005/8/layout/hProcess4"/>
    <dgm:cxn modelId="{8DAEA874-E0A4-4FC8-AAFA-50E264553C21}" type="presParOf" srcId="{564E8F33-BEFD-4574-ABD7-D51600656AB0}" destId="{B937DBBE-9610-4FBE-9EF2-22797EDC2BDF}" srcOrd="0" destOrd="0" presId="urn:microsoft.com/office/officeart/2005/8/layout/hProcess4"/>
    <dgm:cxn modelId="{9CABC67E-BBEE-4AD1-9DE4-BBB7AC643940}" type="presParOf" srcId="{564E8F33-BEFD-4574-ABD7-D51600656AB0}" destId="{59F01D4F-F63F-4F15-B34D-09EDF2551F5A}" srcOrd="1" destOrd="0" presId="urn:microsoft.com/office/officeart/2005/8/layout/hProcess4"/>
    <dgm:cxn modelId="{9AD3992D-1E41-491E-B7C3-288E78AC9299}" type="presParOf" srcId="{564E8F33-BEFD-4574-ABD7-D51600656AB0}" destId="{170A0112-7FF3-45EE-BE4C-3EB594A8E5CF}" srcOrd="2" destOrd="0" presId="urn:microsoft.com/office/officeart/2005/8/layout/hProcess4"/>
    <dgm:cxn modelId="{4B8E01A2-BC1B-47B3-AF2C-880E1C018320}" type="presParOf" srcId="{564E8F33-BEFD-4574-ABD7-D51600656AB0}" destId="{F4FCB2D1-7B16-47E9-B319-0F1B3C8B8739}" srcOrd="3" destOrd="0" presId="urn:microsoft.com/office/officeart/2005/8/layout/hProcess4"/>
    <dgm:cxn modelId="{17F9C5D6-4518-4492-8E40-A520CED87DBD}" type="presParOf" srcId="{564E8F33-BEFD-4574-ABD7-D51600656AB0}" destId="{A32C0039-E28F-4C65-B217-8CDB8DB9C7A3}" srcOrd="4" destOrd="0" presId="urn:microsoft.com/office/officeart/2005/8/layout/hProcess4"/>
    <dgm:cxn modelId="{EE891730-70A0-4F28-B841-B0C92FD631F3}" type="presParOf" srcId="{224851B6-C14D-49DE-883B-A13003DA4601}" destId="{70E09E85-6646-417C-8B70-9C6C2DD38F50}" srcOrd="1" destOrd="0" presId="urn:microsoft.com/office/officeart/2005/8/layout/hProcess4"/>
    <dgm:cxn modelId="{680302C4-AD0F-489A-A9F8-C0464AE3E94E}" type="presParOf" srcId="{224851B6-C14D-49DE-883B-A13003DA4601}" destId="{415B3771-0922-40A8-B3E6-0B1A53C4F32F}" srcOrd="2" destOrd="0" presId="urn:microsoft.com/office/officeart/2005/8/layout/hProcess4"/>
    <dgm:cxn modelId="{EAE7E3A8-DB72-456C-BD7F-7A47ACA0E39D}" type="presParOf" srcId="{415B3771-0922-40A8-B3E6-0B1A53C4F32F}" destId="{9CDE59C7-865A-4E9E-AA15-7702372140A6}" srcOrd="0" destOrd="0" presId="urn:microsoft.com/office/officeart/2005/8/layout/hProcess4"/>
    <dgm:cxn modelId="{B2119D4E-F3B3-4B4E-B173-7E0F0C6CE98C}" type="presParOf" srcId="{415B3771-0922-40A8-B3E6-0B1A53C4F32F}" destId="{D22F7B52-5086-493A-8248-88A4D51C759D}" srcOrd="1" destOrd="0" presId="urn:microsoft.com/office/officeart/2005/8/layout/hProcess4"/>
    <dgm:cxn modelId="{42132E84-0EBA-44E0-A31D-60BC6C37E21E}" type="presParOf" srcId="{415B3771-0922-40A8-B3E6-0B1A53C4F32F}" destId="{B048F672-E9FD-41E0-9E5F-555E6748F0D3}" srcOrd="2" destOrd="0" presId="urn:microsoft.com/office/officeart/2005/8/layout/hProcess4"/>
    <dgm:cxn modelId="{D30D9B64-858A-498D-B1E5-5B461D1A7907}" type="presParOf" srcId="{415B3771-0922-40A8-B3E6-0B1A53C4F32F}" destId="{9376C082-41D8-4308-ACA6-A1FC46CB8FB1}" srcOrd="3" destOrd="0" presId="urn:microsoft.com/office/officeart/2005/8/layout/hProcess4"/>
    <dgm:cxn modelId="{96065A83-0F89-4342-BCC2-A9E8E39E5018}" type="presParOf" srcId="{415B3771-0922-40A8-B3E6-0B1A53C4F32F}" destId="{B0FA714F-CA5F-4D8F-99A7-920B29864521}" srcOrd="4" destOrd="0" presId="urn:microsoft.com/office/officeart/2005/8/layout/hProcess4"/>
    <dgm:cxn modelId="{C41488B2-5985-444E-AB6C-C003BADE2C59}" type="presParOf" srcId="{224851B6-C14D-49DE-883B-A13003DA4601}" destId="{74535EDA-B2A6-43F4-9EF1-8C0C3AE68E6A}" srcOrd="3" destOrd="0" presId="urn:microsoft.com/office/officeart/2005/8/layout/hProcess4"/>
    <dgm:cxn modelId="{507C3573-83E1-44E6-B32F-D3467F0C4FA6}" type="presParOf" srcId="{224851B6-C14D-49DE-883B-A13003DA4601}" destId="{7CD0FAD4-A16B-4B5C-B561-9310C4E75D3F}" srcOrd="4" destOrd="0" presId="urn:microsoft.com/office/officeart/2005/8/layout/hProcess4"/>
    <dgm:cxn modelId="{D598D63B-7AAE-475F-880B-D0BF27D322A7}" type="presParOf" srcId="{7CD0FAD4-A16B-4B5C-B561-9310C4E75D3F}" destId="{CF401506-AABE-43D6-9233-3FAFCB1A2207}" srcOrd="0" destOrd="0" presId="urn:microsoft.com/office/officeart/2005/8/layout/hProcess4"/>
    <dgm:cxn modelId="{CE0054D1-1FEE-4EA7-A44B-A7BCA09CB14F}" type="presParOf" srcId="{7CD0FAD4-A16B-4B5C-B561-9310C4E75D3F}" destId="{21B05881-D8A1-4DA4-BA3F-BB2FF9610026}" srcOrd="1" destOrd="0" presId="urn:microsoft.com/office/officeart/2005/8/layout/hProcess4"/>
    <dgm:cxn modelId="{8E00BA29-8060-471A-A99A-5C17D515F92D}" type="presParOf" srcId="{7CD0FAD4-A16B-4B5C-B561-9310C4E75D3F}" destId="{C23AD90E-6D89-4D6B-BF82-85CB58752CAE}" srcOrd="2" destOrd="0" presId="urn:microsoft.com/office/officeart/2005/8/layout/hProcess4"/>
    <dgm:cxn modelId="{F664A0FA-92A7-4F40-876D-E82C7D73843C}" type="presParOf" srcId="{7CD0FAD4-A16B-4B5C-B561-9310C4E75D3F}" destId="{0A545725-43C8-4547-BF3B-F32C83DFDFAB}" srcOrd="3" destOrd="0" presId="urn:microsoft.com/office/officeart/2005/8/layout/hProcess4"/>
    <dgm:cxn modelId="{2A3476E4-67B2-41A3-A867-E9227915FEFB}" type="presParOf" srcId="{7CD0FAD4-A16B-4B5C-B561-9310C4E75D3F}" destId="{549C52CA-57D3-4301-B07F-873F989361B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FD0811F-65A0-45DC-A418-D7D88257DA14}" type="datetime1">
              <a:rPr lang="fr-FR" smtClean="0"/>
              <a:t>19/11/2018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869BCCB5-3197-42F0-A23E-FBF35BB6BD6D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69FE22-A35D-4AA5-9ED0-CA5AA0D08EE7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2D50EC-F18A-4356-A82F-ED015F56C2C6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AB5196-52B1-4918-B153-34A0C9A4A7AD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99499F-CA45-4A76-BC24-F973E24AC3FB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817870C-A0A5-4D92-B86D-C2791EFA3A23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2A013F82-EE5E-44EE-A61D-E31C6657F26F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12A7B89-83CE-4355-8D19-9AD5D8179E27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2A013F82-EE5E-44EE-A61D-E31C6657F26F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A4593A4-CD22-4D89-9631-B432485C88BE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8F3045D-8AE6-4E47-932F-47FA387FEA34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282C9DA-93FE-4DDE-8920-2C8AB1F5E18A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002A6A-F78C-474F-BA6B-17AE42EC613D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06553-4B01-4903-B663-70E503E45D52}" type="datetime1">
              <a:rPr lang="fr-FR" smtClean="0"/>
              <a:pPr/>
              <a:t>19/11/2018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xheat.com/" TargetMode="External"/><Relationship Id="rId2" Type="http://schemas.openxmlformats.org/officeDocument/2006/relationships/hyperlink" Target="https://pskreporter.info/pskmap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qrz.com/" TargetMode="External"/><Relationship Id="rId4" Type="http://schemas.openxmlformats.org/officeDocument/2006/relationships/hyperlink" Target="http://www.dxshell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/>
          <p:cNvSpPr>
            <a:spLocks noGrp="1"/>
          </p:cNvSpPr>
          <p:nvPr>
            <p:ph type="ctrTitle"/>
          </p:nvPr>
        </p:nvSpPr>
        <p:spPr>
          <a:xfrm>
            <a:off x="1065214" y="980728"/>
            <a:ext cx="8229600" cy="3743672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      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Work the world </a:t>
            </a:r>
            <a:br>
              <a:rPr lang="fr-FR" dirty="0"/>
            </a:b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power !!</a:t>
            </a:r>
          </a:p>
        </p:txBody>
      </p:sp>
      <p:sp>
        <p:nvSpPr>
          <p:cNvPr id="4" name="Sous-titre 3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endParaRPr lang="fr-FR" dirty="0"/>
          </a:p>
          <a:p>
            <a:pPr algn="ctr" rtl="0"/>
            <a:r>
              <a:rPr lang="fr-FR" dirty="0"/>
              <a:t>Le mode miracle pour pallier aux manques de propagation</a:t>
            </a:r>
          </a:p>
          <a:p>
            <a:pPr algn="ctr" rtl="0"/>
            <a:r>
              <a:rPr lang="fr-FR" dirty="0" err="1"/>
              <a:t>Reec</a:t>
            </a:r>
            <a:r>
              <a:rPr lang="fr-FR" dirty="0"/>
              <a:t> </a:t>
            </a:r>
            <a:r>
              <a:rPr lang="fr-FR" dirty="0" err="1"/>
              <a:t>Conference</a:t>
            </a:r>
            <a:r>
              <a:rPr lang="fr-FR" dirty="0"/>
              <a:t> 09 </a:t>
            </a:r>
            <a:r>
              <a:rPr lang="fr-FR" dirty="0" err="1"/>
              <a:t>nov</a:t>
            </a:r>
            <a:r>
              <a:rPr lang="fr-FR" dirty="0"/>
              <a:t> 2018</a:t>
            </a:r>
          </a:p>
          <a:p>
            <a:pPr algn="ctr" rt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FE7D728-889B-4276-AB82-1234FD1AD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3284984"/>
            <a:ext cx="1378461" cy="230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700" b="1" dirty="0">
                <a:solidFill>
                  <a:srgbClr val="FFFF00"/>
                </a:solidFill>
              </a:rPr>
              <a:t>Un intérêt ?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4536504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Journée du 4 </a:t>
            </a:r>
            <a:r>
              <a:rPr lang="fr-FR" dirty="0" err="1">
                <a:solidFill>
                  <a:prstClr val="white"/>
                </a:solidFill>
              </a:rPr>
              <a:t>Nov</a:t>
            </a:r>
            <a:r>
              <a:rPr lang="fr-FR" dirty="0">
                <a:solidFill>
                  <a:prstClr val="white"/>
                </a:solidFill>
              </a:rPr>
              <a:t> : Jusque 7000 émetteurs actifs. </a:t>
            </a:r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CC19DFB-D3A5-477C-8693-651BC3ECF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2254748"/>
            <a:ext cx="4978677" cy="2772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D77D105-70B3-4CD2-AB21-5BB4DD083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2" y="2406932"/>
            <a:ext cx="2205409" cy="42461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AD21599-E9C7-4180-BEC9-EECEABFCA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3771545"/>
            <a:ext cx="5278164" cy="28801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C5E528F-CF3D-4FA5-BC0F-547B9A94477A}"/>
              </a:ext>
            </a:extLst>
          </p:cNvPr>
          <p:cNvSpPr txBox="1"/>
          <p:nvPr/>
        </p:nvSpPr>
        <p:spPr>
          <a:xfrm>
            <a:off x="9151753" y="5455693"/>
            <a:ext cx="273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Top # of DXCC/</a:t>
            </a:r>
            <a:r>
              <a:rPr lang="fr-BE" dirty="0" err="1"/>
              <a:t>day</a:t>
            </a:r>
            <a:r>
              <a:rPr lang="fr-BE" dirty="0"/>
              <a:t> : 164</a:t>
            </a:r>
          </a:p>
          <a:p>
            <a:r>
              <a:rPr lang="fr-BE" dirty="0"/>
              <a:t>Top # of DXCC/ 7days : 221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232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700" b="1" dirty="0">
                <a:solidFill>
                  <a:srgbClr val="FFFF00"/>
                </a:solidFill>
              </a:rPr>
              <a:t>Pour Qui ?      Pour quelle utilisation ?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144116" y="1772816"/>
            <a:ext cx="9900592" cy="2880320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QRP </a:t>
            </a:r>
            <a:r>
              <a:rPr lang="fr-FR" dirty="0" err="1">
                <a:solidFill>
                  <a:prstClr val="white"/>
                </a:solidFill>
              </a:rPr>
              <a:t>Dxing</a:t>
            </a: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Certificat Hunting</a:t>
            </a:r>
          </a:p>
          <a:p>
            <a:r>
              <a:rPr lang="fr-FR" dirty="0"/>
              <a:t>ARRL Awards … DXCC </a:t>
            </a:r>
          </a:p>
          <a:p>
            <a:r>
              <a:rPr lang="fr-FR" dirty="0"/>
              <a:t>VHF </a:t>
            </a:r>
            <a:r>
              <a:rPr lang="fr-FR" dirty="0" err="1"/>
              <a:t>Contesting</a:t>
            </a:r>
            <a:endParaRPr lang="fr-FR" dirty="0"/>
          </a:p>
          <a:p>
            <a:r>
              <a:rPr lang="fr-FR" dirty="0"/>
              <a:t>ON3 Licence usage</a:t>
            </a:r>
          </a:p>
          <a:p>
            <a:pPr marL="231775" lvl="1" indent="0">
              <a:buNone/>
            </a:pPr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sp>
        <p:nvSpPr>
          <p:cNvPr id="4" name="Espace réservé du contenu 13">
            <a:extLst>
              <a:ext uri="{FF2B5EF4-FFF2-40B4-BE49-F238E27FC236}">
                <a16:creationId xmlns:a16="http://schemas.microsoft.com/office/drawing/2014/main" xmlns="" id="{89276714-54D1-4416-8DC0-A006F93D504C}"/>
              </a:ext>
            </a:extLst>
          </p:cNvPr>
          <p:cNvSpPr txBox="1">
            <a:spLocks/>
          </p:cNvSpPr>
          <p:nvPr/>
        </p:nvSpPr>
        <p:spPr>
          <a:xfrm>
            <a:off x="1163495" y="4869160"/>
            <a:ext cx="9900592" cy="130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Link Utile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HTTP://physics.princeton.edu/pulsar/K1JT</a:t>
            </a:r>
          </a:p>
          <a:p>
            <a:pPr marL="231775" lvl="1" indent="0">
              <a:buFont typeface="Arial" pitchFamily="34" charset="0"/>
              <a:buNone/>
            </a:pPr>
            <a:endParaRPr lang="fr-FR" dirty="0"/>
          </a:p>
          <a:p>
            <a:pPr marL="231775" lvl="1" indent="0">
              <a:buFont typeface="Arial" pitchFamily="34" charset="0"/>
              <a:buNone/>
            </a:pPr>
            <a:endParaRPr lang="fr-FR" dirty="0"/>
          </a:p>
          <a:p>
            <a:pPr marL="0" indent="0">
              <a:buFont typeface="Arial" pitchFamily="34" charset="0"/>
              <a:buNone/>
            </a:pPr>
            <a:endParaRPr lang="fr-FR" dirty="0"/>
          </a:p>
          <a:p>
            <a:pPr marL="0" indent="0">
              <a:buFont typeface="Arial" pitchFamily="34" charset="0"/>
              <a:buNone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0008853-6679-4D24-B7D5-681B7C8D4312}"/>
              </a:ext>
            </a:extLst>
          </p:cNvPr>
          <p:cNvSpPr txBox="1"/>
          <p:nvPr/>
        </p:nvSpPr>
        <p:spPr>
          <a:xfrm>
            <a:off x="8758708" y="55892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Fin première partie !</a:t>
            </a:r>
            <a:endParaRPr lang="x-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Quel hardware ?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4032448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Un PC ! 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Un ou deux écrans . </a:t>
            </a:r>
          </a:p>
          <a:p>
            <a:r>
              <a:rPr lang="fr-FR" dirty="0"/>
              <a:t>Un transceiver . </a:t>
            </a:r>
          </a:p>
          <a:p>
            <a:r>
              <a:rPr lang="fr-FR" dirty="0"/>
              <a:t>Une carte son .</a:t>
            </a:r>
          </a:p>
          <a:p>
            <a:pPr lvl="1"/>
            <a:r>
              <a:rPr lang="fr-FR" dirty="0"/>
              <a:t>Transfert signaux sur la liaison PC et transceiver ( IN-OUT)</a:t>
            </a:r>
          </a:p>
          <a:p>
            <a:pPr lvl="1"/>
            <a:r>
              <a:rPr lang="fr-FR" dirty="0"/>
              <a:t>Assure une Séparation Galvanique entre PC et Transceiver</a:t>
            </a:r>
          </a:p>
          <a:p>
            <a:pPr lvl="1"/>
            <a:r>
              <a:rPr lang="fr-FR" dirty="0"/>
              <a:t>Assure le transfert des commandes PTT du PC vers le Transceiver </a:t>
            </a:r>
          </a:p>
          <a:p>
            <a:pPr lvl="1"/>
            <a:r>
              <a:rPr lang="fr-FR" dirty="0"/>
              <a:t>Règle les niveaux IN-OUT signaux TX et RX ( Saturation)</a:t>
            </a:r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26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620688"/>
            <a:ext cx="9144001" cy="1103784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Carte Son : Elément principal ?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4680520"/>
          </a:xfrm>
        </p:spPr>
        <p:txBody>
          <a:bodyPr rtlCol="0">
            <a:normAutofit lnSpcReduction="10000"/>
          </a:bodyPr>
          <a:lstStyle/>
          <a:p>
            <a:pPr lvl="0">
              <a:buClr>
                <a:srgbClr val="56C5FF"/>
              </a:buClr>
            </a:pPr>
            <a:r>
              <a:rPr lang="fr-FR" dirty="0" err="1">
                <a:solidFill>
                  <a:prstClr val="white"/>
                </a:solidFill>
              </a:rPr>
              <a:t>Compatibité</a:t>
            </a:r>
            <a:r>
              <a:rPr lang="fr-FR" dirty="0">
                <a:solidFill>
                  <a:prstClr val="white"/>
                </a:solidFill>
              </a:rPr>
              <a:t> avec votre transceiver ?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Existe un vaste marché évolutif. </a:t>
            </a:r>
          </a:p>
          <a:p>
            <a:r>
              <a:rPr lang="fr-FR" dirty="0"/>
              <a:t>Mon choix qui a assuré un maximum de flexibilité et d’adaptabilité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	</a:t>
            </a:r>
            <a:r>
              <a:rPr lang="fr-FR" dirty="0" err="1"/>
              <a:t>Signalink</a:t>
            </a:r>
            <a:r>
              <a:rPr lang="fr-FR" dirty="0"/>
              <a:t> USB de </a:t>
            </a:r>
            <a:r>
              <a:rPr lang="fr-FR" dirty="0" err="1"/>
              <a:t>Tigertronics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	</a:t>
            </a:r>
            <a:r>
              <a:rPr lang="fr-FR" dirty="0" err="1"/>
              <a:t>QRPproject</a:t>
            </a:r>
            <a:r>
              <a:rPr lang="fr-FR" dirty="0"/>
              <a:t> Berlin  ( 135€ + 20€ câble dédicacé ICOM, Kenwood,..)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autre test réalisé avec Audio Interface E-MU 0204 de Creative Professional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	Plus compliqué à mettre en œuvre</a:t>
            </a:r>
          </a:p>
          <a:p>
            <a:r>
              <a:rPr lang="fr-FR" dirty="0"/>
              <a:t>Faire attention aux performances du convertisseur A/D :	</a:t>
            </a:r>
            <a:br>
              <a:rPr lang="fr-FR" dirty="0"/>
            </a:br>
            <a:r>
              <a:rPr lang="fr-FR" dirty="0"/>
              <a:t>	Sampling Size-Rate : Minimum 16 bits / 48 </a:t>
            </a:r>
            <a:r>
              <a:rPr lang="fr-FR" dirty="0" err="1"/>
              <a:t>Khz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	Low Noise A/D et D/A performance ( ex : 112 dB S/R)</a:t>
            </a:r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7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 2" descr="Flux interactif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014169"/>
              </p:ext>
            </p:extLst>
          </p:nvPr>
        </p:nvGraphicFramePr>
        <p:xfrm>
          <a:off x="1522413" y="1905000"/>
          <a:ext cx="9134475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re 5">
            <a:extLst>
              <a:ext uri="{FF2B5EF4-FFF2-40B4-BE49-F238E27FC236}">
                <a16:creationId xmlns:a16="http://schemas.microsoft.com/office/drawing/2014/main" xmlns="" id="{B101EEBD-D230-4E44-A336-48463C2A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545232"/>
            <a:ext cx="9144001" cy="1227584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Ligne Hardware </a:t>
            </a:r>
            <a:endParaRPr lang="x-none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B87853B-D9B8-494F-9DDF-690EF238A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332656"/>
            <a:ext cx="3324515" cy="24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Quels Softwares ?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4968552"/>
          </a:xfrm>
        </p:spPr>
        <p:txBody>
          <a:bodyPr rtlCol="0">
            <a:normAutofit fontScale="92500" lnSpcReduction="10000"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WSJT-X FT8 version V1.9.0 RC3 R8576 ou </a:t>
            </a:r>
            <a:r>
              <a:rPr lang="fr-FR" dirty="0" err="1">
                <a:solidFill>
                  <a:prstClr val="white"/>
                </a:solidFill>
              </a:rPr>
              <a:t>updated</a:t>
            </a:r>
            <a:r>
              <a:rPr lang="fr-FR" dirty="0">
                <a:solidFill>
                  <a:prstClr val="white"/>
                </a:solidFill>
              </a:rPr>
              <a:t> version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Plusieurs sites de download – ex: Sourceforge.net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Synchronisation  continue PC sur temps Universel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Dimension 4 Version 5.31.331.0 ou </a:t>
            </a:r>
            <a:r>
              <a:rPr lang="fr-FR" dirty="0" err="1">
                <a:solidFill>
                  <a:prstClr val="white"/>
                </a:solidFill>
              </a:rPr>
              <a:t>updated</a:t>
            </a:r>
            <a:r>
              <a:rPr lang="fr-FR" dirty="0">
                <a:solidFill>
                  <a:prstClr val="white"/>
                </a:solidFill>
              </a:rPr>
              <a:t> version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Plusieurs sites et plusieurs programmes – ex: Thinkman.com</a:t>
            </a:r>
          </a:p>
          <a:p>
            <a:r>
              <a:rPr lang="fr-FR" dirty="0"/>
              <a:t>PSK </a:t>
            </a:r>
            <a:r>
              <a:rPr lang="fr-FR" dirty="0" err="1"/>
              <a:t>reporting</a:t>
            </a:r>
            <a:r>
              <a:rPr lang="fr-FR" dirty="0"/>
              <a:t> sur Internet – Link  </a:t>
            </a:r>
            <a:r>
              <a:rPr lang="fr-FR" dirty="0">
                <a:hlinkClick r:id="rId2"/>
              </a:rPr>
              <a:t>https://pskreporter.info/pskmap.html</a:t>
            </a:r>
            <a:r>
              <a:rPr lang="fr-FR" dirty="0"/>
              <a:t>  </a:t>
            </a:r>
          </a:p>
          <a:p>
            <a:r>
              <a:rPr lang="fr-FR" dirty="0"/>
              <a:t>DX Cluster – ex: </a:t>
            </a:r>
            <a:r>
              <a:rPr lang="fr-FR" dirty="0">
                <a:hlinkClick r:id="rId3"/>
              </a:rPr>
              <a:t>https://DXHEAT.com</a:t>
            </a:r>
            <a:endParaRPr lang="fr-FR" dirty="0"/>
          </a:p>
          <a:p>
            <a:r>
              <a:rPr lang="fr-FR" dirty="0"/>
              <a:t>Votre </a:t>
            </a:r>
            <a:r>
              <a:rPr lang="fr-FR" dirty="0" err="1"/>
              <a:t>logbook</a:t>
            </a:r>
            <a:r>
              <a:rPr lang="fr-FR" dirty="0"/>
              <a:t> software préféré : E-QSL, Logger32, QRZ.com, LOTW …</a:t>
            </a:r>
          </a:p>
          <a:p>
            <a:r>
              <a:rPr lang="fr-FR" dirty="0"/>
              <a:t>ADIF files </a:t>
            </a:r>
            <a:r>
              <a:rPr lang="fr-FR" dirty="0" err="1"/>
              <a:t>reader</a:t>
            </a:r>
            <a:r>
              <a:rPr lang="fr-FR" dirty="0"/>
              <a:t> – ex : </a:t>
            </a:r>
            <a:r>
              <a:rPr lang="fr-FR" dirty="0" err="1"/>
              <a:t>Adif</a:t>
            </a:r>
            <a:r>
              <a:rPr lang="fr-FR" dirty="0"/>
              <a:t> Master V2.5 </a:t>
            </a:r>
            <a:r>
              <a:rPr lang="fr-FR" dirty="0" err="1"/>
              <a:t>build</a:t>
            </a:r>
            <a:r>
              <a:rPr lang="fr-FR" dirty="0"/>
              <a:t> 17.0924 </a:t>
            </a:r>
            <a:br>
              <a:rPr lang="fr-FR" dirty="0"/>
            </a:br>
            <a:r>
              <a:rPr lang="fr-FR" dirty="0"/>
              <a:t>	Link : </a:t>
            </a:r>
            <a:r>
              <a:rPr lang="fr-FR" dirty="0">
                <a:hlinkClick r:id="rId4"/>
              </a:rPr>
              <a:t>http://www.dxshell.com</a:t>
            </a:r>
            <a:r>
              <a:rPr lang="fr-FR" dirty="0"/>
              <a:t> </a:t>
            </a:r>
          </a:p>
          <a:p>
            <a:r>
              <a:rPr lang="fr-FR" dirty="0" err="1"/>
              <a:t>JTAlert</a:t>
            </a:r>
            <a:r>
              <a:rPr lang="fr-FR" dirty="0"/>
              <a:t> programme complémentaire Info Trafic, </a:t>
            </a:r>
            <a:r>
              <a:rPr lang="fr-FR" dirty="0" err="1"/>
              <a:t>logbook</a:t>
            </a:r>
            <a:r>
              <a:rPr lang="fr-FR" dirty="0"/>
              <a:t> </a:t>
            </a:r>
            <a:r>
              <a:rPr lang="fr-FR" dirty="0" err="1"/>
              <a:t>xfert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	Link : </a:t>
            </a:r>
            <a:r>
              <a:rPr lang="fr-FR" dirty="0">
                <a:hlinkClick r:id="rId5"/>
              </a:rPr>
              <a:t>http://www.QRZ.com</a:t>
            </a:r>
            <a:r>
              <a:rPr lang="fr-FR" dirty="0"/>
              <a:t> </a:t>
            </a:r>
          </a:p>
          <a:p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26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Synchro Program Setting – Dimension 4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Paramètres Nécessaires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dirty="0" err="1">
                <a:solidFill>
                  <a:prstClr val="white"/>
                </a:solidFill>
              </a:rPr>
              <a:t>Load</a:t>
            </a:r>
            <a:r>
              <a:rPr lang="fr-FR" dirty="0">
                <a:solidFill>
                  <a:prstClr val="white"/>
                </a:solidFill>
              </a:rPr>
              <a:t> Dimension 4 at Startup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Once </a:t>
            </a:r>
            <a:r>
              <a:rPr lang="fr-FR" dirty="0" err="1">
                <a:solidFill>
                  <a:prstClr val="white"/>
                </a:solidFill>
              </a:rPr>
              <a:t>Loaded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dirty="0" err="1">
                <a:solidFill>
                  <a:prstClr val="white"/>
                </a:solidFill>
              </a:rPr>
              <a:t>wait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dirty="0" err="1">
                <a:solidFill>
                  <a:prstClr val="white"/>
                </a:solidFill>
              </a:rPr>
              <a:t>until</a:t>
            </a:r>
            <a:r>
              <a:rPr lang="fr-FR" dirty="0">
                <a:solidFill>
                  <a:prstClr val="white"/>
                </a:solidFill>
              </a:rPr>
              <a:t> online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Synchro </a:t>
            </a:r>
            <a:r>
              <a:rPr lang="fr-FR" dirty="0" err="1">
                <a:solidFill>
                  <a:prstClr val="white"/>
                </a:solidFill>
              </a:rPr>
              <a:t>every</a:t>
            </a:r>
            <a:r>
              <a:rPr lang="fr-FR" dirty="0">
                <a:solidFill>
                  <a:prstClr val="white"/>
                </a:solidFill>
              </a:rPr>
              <a:t> 5 minutes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Maximum Correction 2h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Server : au choix </a:t>
            </a:r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96F04E4-6A5A-477B-8A78-5E5A617C3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2063312"/>
            <a:ext cx="48958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PSK Reporter </a:t>
            </a:r>
            <a:r>
              <a:rPr lang="fr-FR" sz="2400" b="1" dirty="0" err="1">
                <a:solidFill>
                  <a:srgbClr val="FFFF00"/>
                </a:solidFill>
              </a:rPr>
              <a:t>Map</a:t>
            </a:r>
            <a:r>
              <a:rPr lang="fr-FR" sz="2400" b="1" dirty="0">
                <a:solidFill>
                  <a:srgbClr val="FFFF00"/>
                </a:solidFill>
              </a:rPr>
              <a:t> Internet Site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3312368"/>
          </a:xfrm>
        </p:spPr>
        <p:txBody>
          <a:bodyPr rtlCol="0">
            <a:normAutofit fontScale="55000" lnSpcReduction="20000"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Paramètres settings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Bande Utilisée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Show </a:t>
            </a:r>
            <a:r>
              <a:rPr lang="fr-FR" dirty="0" err="1">
                <a:solidFill>
                  <a:prstClr val="white"/>
                </a:solidFill>
              </a:rPr>
              <a:t>Signals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Sent/</a:t>
            </a:r>
            <a:r>
              <a:rPr lang="fr-FR" dirty="0" err="1">
                <a:solidFill>
                  <a:prstClr val="white"/>
                </a:solidFill>
              </a:rPr>
              <a:t>rcvd</a:t>
            </a:r>
            <a:r>
              <a:rPr lang="fr-FR" dirty="0">
                <a:solidFill>
                  <a:prstClr val="white"/>
                </a:solidFill>
              </a:rPr>
              <a:t> by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The </a:t>
            </a:r>
            <a:r>
              <a:rPr lang="fr-FR" dirty="0" err="1">
                <a:solidFill>
                  <a:prstClr val="white"/>
                </a:solidFill>
              </a:rPr>
              <a:t>callsign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Votre indicatif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Mode Utilisé : ici FT8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dirty="0" err="1">
                <a:solidFill>
                  <a:prstClr val="white"/>
                </a:solidFill>
              </a:rPr>
              <a:t>Status</a:t>
            </a:r>
            <a:r>
              <a:rPr lang="fr-FR" dirty="0">
                <a:solidFill>
                  <a:prstClr val="white"/>
                </a:solidFill>
              </a:rPr>
              <a:t> mémoire : 30 min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Plusieurs options utiles existent (ex : Day/Night..)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! Ce programme travaille dans le sens réception mais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  aussi en émission des datas récoltés par WSJT-X</a:t>
            </a:r>
          </a:p>
          <a:p>
            <a:pPr lvl="0">
              <a:buClr>
                <a:srgbClr val="56C5FF"/>
              </a:buClr>
            </a:pPr>
            <a:r>
              <a:rPr lang="fr-FR" dirty="0" err="1">
                <a:solidFill>
                  <a:prstClr val="white"/>
                </a:solidFill>
              </a:rPr>
              <a:t>Refresh</a:t>
            </a:r>
            <a:r>
              <a:rPr lang="fr-FR" dirty="0">
                <a:solidFill>
                  <a:prstClr val="white"/>
                </a:solidFill>
              </a:rPr>
              <a:t> automatique si en liaison Internet (Wifi par ex)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GO  pour </a:t>
            </a:r>
            <a:r>
              <a:rPr lang="fr-FR" dirty="0" err="1">
                <a:solidFill>
                  <a:prstClr val="white"/>
                </a:solidFill>
              </a:rPr>
              <a:t>refresh</a:t>
            </a:r>
            <a:r>
              <a:rPr lang="fr-FR" dirty="0">
                <a:solidFill>
                  <a:prstClr val="white"/>
                </a:solidFill>
              </a:rPr>
              <a:t> de votre nouvelle demande de datas </a:t>
            </a:r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A6B6753-6155-4433-BC57-11993F54F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25" y="1772816"/>
            <a:ext cx="6665300" cy="49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DX-Cluster - DXHEAT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3312368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sz="1800" dirty="0">
                <a:solidFill>
                  <a:prstClr val="white"/>
                </a:solidFill>
              </a:rPr>
              <a:t>Plusieurs programmes existent</a:t>
            </a:r>
            <a:br>
              <a:rPr lang="fr-FR" sz="1800" dirty="0">
                <a:solidFill>
                  <a:prstClr val="white"/>
                </a:solidFill>
              </a:rPr>
            </a:br>
            <a:r>
              <a:rPr lang="fr-FR" sz="1800" dirty="0">
                <a:solidFill>
                  <a:prstClr val="white"/>
                </a:solidFill>
              </a:rPr>
              <a:t>	Choix Large</a:t>
            </a:r>
            <a:br>
              <a:rPr lang="fr-FR" sz="1800" dirty="0">
                <a:solidFill>
                  <a:prstClr val="white"/>
                </a:solidFill>
              </a:rPr>
            </a:br>
            <a:r>
              <a:rPr lang="fr-FR" sz="1800" dirty="0">
                <a:solidFill>
                  <a:prstClr val="white"/>
                </a:solidFill>
              </a:rPr>
              <a:t>	</a:t>
            </a:r>
          </a:p>
          <a:p>
            <a:pPr lvl="0">
              <a:buClr>
                <a:srgbClr val="56C5FF"/>
              </a:buClr>
            </a:pPr>
            <a:r>
              <a:rPr lang="fr-FR" sz="1800" dirty="0">
                <a:solidFill>
                  <a:prstClr val="white"/>
                </a:solidFill>
              </a:rPr>
              <a:t>Utile pour connaitre l’utilisation </a:t>
            </a:r>
            <a:br>
              <a:rPr lang="fr-FR" sz="1800" dirty="0">
                <a:solidFill>
                  <a:prstClr val="white"/>
                </a:solidFill>
              </a:rPr>
            </a:br>
            <a:r>
              <a:rPr lang="fr-FR" sz="1800" dirty="0">
                <a:solidFill>
                  <a:prstClr val="white"/>
                </a:solidFill>
              </a:rPr>
              <a:t>du mode FT8 / </a:t>
            </a:r>
            <a:r>
              <a:rPr lang="fr-FR" sz="1800" dirty="0" err="1">
                <a:solidFill>
                  <a:prstClr val="white"/>
                </a:solidFill>
              </a:rPr>
              <a:t>Dx</a:t>
            </a:r>
            <a:r>
              <a:rPr lang="fr-FR" sz="1800" dirty="0">
                <a:solidFill>
                  <a:prstClr val="white"/>
                </a:solidFill>
              </a:rPr>
              <a:t> stations / </a:t>
            </a:r>
            <a:r>
              <a:rPr lang="fr-FR" sz="1800" dirty="0" err="1">
                <a:solidFill>
                  <a:prstClr val="white"/>
                </a:solidFill>
              </a:rPr>
              <a:t>Propag</a:t>
            </a:r>
            <a:endParaRPr lang="fr-FR" sz="1800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3A7EEF4-B811-41F5-8B9B-A1A131CF9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1754490"/>
            <a:ext cx="7652861" cy="48410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BEF8081-CB17-4138-94BA-9AC16E139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4727203"/>
            <a:ext cx="4017977" cy="1870149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xmlns="" id="{93736243-B695-450A-AF50-1A615482187F}"/>
              </a:ext>
            </a:extLst>
          </p:cNvPr>
          <p:cNvSpPr/>
          <p:nvPr/>
        </p:nvSpPr>
        <p:spPr>
          <a:xfrm rot="10201994">
            <a:off x="8398668" y="3717032"/>
            <a:ext cx="108012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56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Progr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 fontScale="85000" lnSpcReduction="20000"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General </a:t>
            </a:r>
            <a:r>
              <a:rPr lang="fr-FR" dirty="0" err="1">
                <a:solidFill>
                  <a:prstClr val="white"/>
                </a:solidFill>
              </a:rPr>
              <a:t>Window</a:t>
            </a:r>
            <a:r>
              <a:rPr lang="fr-FR" dirty="0">
                <a:solidFill>
                  <a:prstClr val="white"/>
                </a:solidFill>
              </a:rPr>
              <a:t>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dirty="0" err="1">
                <a:solidFill>
                  <a:prstClr val="white"/>
                </a:solidFill>
              </a:rPr>
              <a:t>Your</a:t>
            </a:r>
            <a:r>
              <a:rPr lang="fr-FR" dirty="0">
                <a:solidFill>
                  <a:prstClr val="white"/>
                </a:solidFill>
              </a:rPr>
              <a:t> call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dirty="0" err="1">
                <a:solidFill>
                  <a:prstClr val="white"/>
                </a:solidFill>
              </a:rPr>
              <a:t>Your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dirty="0" err="1">
                <a:solidFill>
                  <a:prstClr val="white"/>
                </a:solidFill>
              </a:rPr>
              <a:t>Grid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IARU </a:t>
            </a:r>
            <a:r>
              <a:rPr lang="fr-FR" dirty="0" err="1">
                <a:solidFill>
                  <a:prstClr val="white"/>
                </a:solidFill>
              </a:rPr>
              <a:t>Region</a:t>
            </a:r>
            <a:r>
              <a:rPr lang="fr-FR" dirty="0">
                <a:solidFill>
                  <a:prstClr val="white"/>
                </a:solidFill>
              </a:rPr>
              <a:t> : ALL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Message </a:t>
            </a:r>
            <a:r>
              <a:rPr lang="fr-FR" dirty="0" err="1">
                <a:solidFill>
                  <a:prstClr val="white"/>
                </a:solidFill>
              </a:rPr>
              <a:t>Gen</a:t>
            </a:r>
            <a:r>
              <a:rPr lang="fr-FR" dirty="0">
                <a:solidFill>
                  <a:prstClr val="white"/>
                </a:solidFill>
              </a:rPr>
              <a:t> : Full call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Display options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dirty="0" err="1">
                <a:solidFill>
                  <a:prstClr val="white"/>
                </a:solidFill>
              </a:rPr>
              <a:t>Behavior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TX </a:t>
            </a:r>
            <a:r>
              <a:rPr lang="fr-FR" dirty="0" err="1">
                <a:solidFill>
                  <a:prstClr val="white"/>
                </a:solidFill>
              </a:rPr>
              <a:t>Watchdog</a:t>
            </a:r>
            <a:r>
              <a:rPr lang="fr-FR" dirty="0">
                <a:solidFill>
                  <a:prstClr val="white"/>
                </a:solidFill>
              </a:rPr>
              <a:t> 6 minutes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Pas CW ID </a:t>
            </a:r>
            <a:r>
              <a:rPr lang="fr-FR" dirty="0" err="1">
                <a:solidFill>
                  <a:prstClr val="white"/>
                </a:solidFill>
              </a:rPr>
              <a:t>after</a:t>
            </a:r>
            <a:r>
              <a:rPr lang="fr-FR" dirty="0">
                <a:solidFill>
                  <a:prstClr val="white"/>
                </a:solidFill>
              </a:rPr>
              <a:t> 73 </a:t>
            </a:r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5573172-0203-4A2A-8CE5-077D08F74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1740687"/>
            <a:ext cx="5688632" cy="50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WSJT-X    FT8 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fr-FR" dirty="0"/>
              <a:t>Un peu d’histoire</a:t>
            </a:r>
          </a:p>
          <a:p>
            <a:pPr rtl="0"/>
            <a:r>
              <a:rPr lang="fr-FR" dirty="0"/>
              <a:t>Caractéristiques, aperçu, limites de décodage, Intérêt, Utilisation</a:t>
            </a:r>
          </a:p>
          <a:p>
            <a:pPr rtl="0"/>
            <a:r>
              <a:rPr lang="fr-FR" dirty="0"/>
              <a:t>Quels Hardwares ?</a:t>
            </a:r>
          </a:p>
          <a:p>
            <a:pPr rtl="0"/>
            <a:r>
              <a:rPr lang="fr-FR" dirty="0"/>
              <a:t>Quels Softwares ?</a:t>
            </a:r>
          </a:p>
          <a:p>
            <a:pPr rtl="0"/>
            <a:r>
              <a:rPr lang="fr-FR" dirty="0"/>
              <a:t>Pratique de la mise en service de la ligne Soft/Hard : les paramètres.</a:t>
            </a:r>
          </a:p>
          <a:p>
            <a:pPr rtl="0"/>
            <a:r>
              <a:rPr lang="fr-FR" dirty="0"/>
              <a:t>Notre premier contact ! Comment le réaliser.</a:t>
            </a:r>
          </a:p>
          <a:p>
            <a:pPr rtl="0"/>
            <a:r>
              <a:rPr lang="fr-FR" dirty="0"/>
              <a:t>Complément pas toujours indispensable</a:t>
            </a:r>
          </a:p>
          <a:p>
            <a:pPr rtl="0"/>
            <a:r>
              <a:rPr lang="fr-FR" dirty="0"/>
              <a:t>Conclusions</a:t>
            </a:r>
          </a:p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Progr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 fontScale="62500" lnSpcReduction="20000"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Radio </a:t>
            </a:r>
            <a:r>
              <a:rPr lang="fr-FR" dirty="0" err="1">
                <a:solidFill>
                  <a:prstClr val="white"/>
                </a:solidFill>
              </a:rPr>
              <a:t>Window</a:t>
            </a:r>
            <a:r>
              <a:rPr lang="fr-FR" dirty="0">
                <a:solidFill>
                  <a:prstClr val="white"/>
                </a:solidFill>
              </a:rPr>
              <a:t>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</a:t>
            </a:r>
            <a:r>
              <a:rPr lang="fr-FR" dirty="0" err="1">
                <a:solidFill>
                  <a:prstClr val="white"/>
                </a:solidFill>
              </a:rPr>
              <a:t>Your</a:t>
            </a:r>
            <a:r>
              <a:rPr lang="fr-FR" dirty="0">
                <a:solidFill>
                  <a:prstClr val="white"/>
                </a:solidFill>
              </a:rPr>
              <a:t> RIG Type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Serial Port </a:t>
            </a:r>
            <a:r>
              <a:rPr lang="fr-FR" dirty="0" err="1">
                <a:solidFill>
                  <a:prstClr val="white"/>
                </a:solidFill>
              </a:rPr>
              <a:t>where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dirty="0" err="1">
                <a:solidFill>
                  <a:prstClr val="white"/>
                </a:solidFill>
              </a:rPr>
              <a:t>your</a:t>
            </a:r>
            <a:r>
              <a:rPr lang="fr-FR" dirty="0">
                <a:solidFill>
                  <a:prstClr val="white"/>
                </a:solidFill>
              </a:rPr>
              <a:t>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rs232 RIG port </a:t>
            </a:r>
            <a:r>
              <a:rPr lang="fr-FR" dirty="0" err="1">
                <a:solidFill>
                  <a:prstClr val="white"/>
                </a:solidFill>
              </a:rPr>
              <a:t>is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dirty="0" err="1">
                <a:solidFill>
                  <a:prstClr val="white"/>
                </a:solidFill>
              </a:rPr>
              <a:t>connected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Baud Rate 38400 for </a:t>
            </a:r>
            <a:r>
              <a:rPr lang="fr-FR" dirty="0" err="1">
                <a:solidFill>
                  <a:prstClr val="white"/>
                </a:solidFill>
              </a:rPr>
              <a:t>Elecraft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Data Format : </a:t>
            </a:r>
            <a:r>
              <a:rPr lang="fr-FR" dirty="0" err="1">
                <a:solidFill>
                  <a:prstClr val="white"/>
                </a:solidFill>
              </a:rPr>
              <a:t>automatic</a:t>
            </a:r>
            <a:r>
              <a:rPr lang="fr-FR" dirty="0">
                <a:solidFill>
                  <a:prstClr val="white"/>
                </a:solidFill>
              </a:rPr>
              <a:t> set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Handshake : None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PTT : Cat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Mode : Data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- Split </a:t>
            </a:r>
            <a:r>
              <a:rPr lang="fr-FR" dirty="0" err="1">
                <a:solidFill>
                  <a:prstClr val="white"/>
                </a:solidFill>
              </a:rPr>
              <a:t>operation</a:t>
            </a:r>
            <a:r>
              <a:rPr lang="fr-FR" dirty="0">
                <a:solidFill>
                  <a:prstClr val="white"/>
                </a:solidFill>
              </a:rPr>
              <a:t> : Fake It  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Test Cat / Test PTT peuvent être réalisés pour confirmer le setting</a:t>
            </a:r>
            <a:br>
              <a:rPr lang="fr-FR" dirty="0">
                <a:solidFill>
                  <a:prstClr val="white"/>
                </a:solidFill>
              </a:rPr>
            </a:br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83C5BEB-0F1D-49CA-ADE4-44C8A0C44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5" y="1707341"/>
            <a:ext cx="5768701" cy="51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Progr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Audio </a:t>
            </a:r>
            <a:r>
              <a:rPr lang="fr-FR" dirty="0" err="1">
                <a:solidFill>
                  <a:prstClr val="white"/>
                </a:solidFill>
              </a:rPr>
              <a:t>Window</a:t>
            </a:r>
            <a:r>
              <a:rPr lang="fr-FR" dirty="0">
                <a:solidFill>
                  <a:prstClr val="white"/>
                </a:solidFill>
              </a:rPr>
              <a:t>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sz="1600" dirty="0">
                <a:solidFill>
                  <a:prstClr val="white"/>
                </a:solidFill>
              </a:rPr>
              <a:t>- </a:t>
            </a:r>
            <a:r>
              <a:rPr lang="fr-FR" sz="1600" dirty="0" err="1">
                <a:solidFill>
                  <a:prstClr val="white"/>
                </a:solidFill>
              </a:rPr>
              <a:t>Soundcard</a:t>
            </a:r>
            <a:r>
              <a:rPr lang="fr-FR" sz="1600" dirty="0">
                <a:solidFill>
                  <a:prstClr val="white"/>
                </a:solidFill>
              </a:rPr>
              <a:t> input output driver (MONO)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>	- Standard </a:t>
            </a:r>
            <a:r>
              <a:rPr lang="fr-FR" sz="1600" dirty="0" err="1">
                <a:solidFill>
                  <a:prstClr val="white"/>
                </a:solidFill>
              </a:rPr>
              <a:t>saving</a:t>
            </a:r>
            <a:r>
              <a:rPr lang="fr-FR" sz="1600" dirty="0">
                <a:solidFill>
                  <a:prstClr val="white"/>
                </a:solidFill>
              </a:rPr>
              <a:t> file places.</a:t>
            </a:r>
            <a:br>
              <a:rPr lang="fr-FR" sz="1600" dirty="0">
                <a:solidFill>
                  <a:prstClr val="white"/>
                </a:solidFill>
              </a:rPr>
            </a:br>
            <a:endParaRPr lang="fr-FR" sz="16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2FC10A1-E2D5-4BC2-A33A-7BE79E7D8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65" y="1724472"/>
            <a:ext cx="5688819" cy="50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Progr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 err="1">
                <a:solidFill>
                  <a:prstClr val="white"/>
                </a:solidFill>
              </a:rPr>
              <a:t>Tx</a:t>
            </a:r>
            <a:r>
              <a:rPr lang="fr-FR" dirty="0">
                <a:solidFill>
                  <a:prstClr val="white"/>
                </a:solidFill>
              </a:rPr>
              <a:t> Macro </a:t>
            </a:r>
            <a:r>
              <a:rPr lang="fr-FR" dirty="0" err="1">
                <a:solidFill>
                  <a:prstClr val="white"/>
                </a:solidFill>
              </a:rPr>
              <a:t>Window</a:t>
            </a:r>
            <a:r>
              <a:rPr lang="fr-FR" dirty="0">
                <a:solidFill>
                  <a:prstClr val="white"/>
                </a:solidFill>
              </a:rPr>
              <a:t>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sz="1600" dirty="0">
                <a:solidFill>
                  <a:prstClr val="white"/>
                </a:solidFill>
              </a:rPr>
              <a:t>- Added </a:t>
            </a:r>
            <a:r>
              <a:rPr lang="fr-FR" sz="1600" dirty="0" err="1">
                <a:solidFill>
                  <a:prstClr val="white"/>
                </a:solidFill>
              </a:rPr>
              <a:t>Personnal</a:t>
            </a:r>
            <a:r>
              <a:rPr lang="fr-FR" sz="1600" dirty="0">
                <a:solidFill>
                  <a:prstClr val="white"/>
                </a:solidFill>
              </a:rPr>
              <a:t> macros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/>
            </a:r>
            <a:br>
              <a:rPr lang="fr-FR" sz="1600" dirty="0">
                <a:solidFill>
                  <a:prstClr val="white"/>
                </a:solidFill>
              </a:rPr>
            </a:br>
            <a:endParaRPr lang="fr-FR" sz="16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270E11-4F40-4737-9EF9-80DAACE71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80" y="1742905"/>
            <a:ext cx="5715804" cy="50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Progr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 err="1">
                <a:solidFill>
                  <a:prstClr val="white"/>
                </a:solidFill>
              </a:rPr>
              <a:t>Reporting</a:t>
            </a:r>
            <a:r>
              <a:rPr lang="fr-FR" dirty="0">
                <a:solidFill>
                  <a:prstClr val="white"/>
                </a:solidFill>
              </a:rPr>
              <a:t>  </a:t>
            </a:r>
            <a:r>
              <a:rPr lang="fr-FR" dirty="0" err="1">
                <a:solidFill>
                  <a:prstClr val="white"/>
                </a:solidFill>
              </a:rPr>
              <a:t>Window</a:t>
            </a:r>
            <a:r>
              <a:rPr lang="fr-FR" dirty="0">
                <a:solidFill>
                  <a:prstClr val="white"/>
                </a:solidFill>
              </a:rPr>
              <a:t>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sz="1600" dirty="0">
                <a:solidFill>
                  <a:prstClr val="white"/>
                </a:solidFill>
              </a:rPr>
              <a:t>- Prompt me to log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>	- dB reports dans le champ </a:t>
            </a:r>
            <a:r>
              <a:rPr lang="fr-FR" sz="1600" dirty="0" err="1">
                <a:solidFill>
                  <a:prstClr val="white"/>
                </a:solidFill>
              </a:rPr>
              <a:t>Comments</a:t>
            </a:r>
            <a:r>
              <a:rPr lang="fr-FR" sz="1600" dirty="0">
                <a:solidFill>
                  <a:prstClr val="white"/>
                </a:solidFill>
              </a:rPr>
              <a:t/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>	- Network Services Enable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/>
            </a:r>
            <a:br>
              <a:rPr lang="fr-FR" sz="1600" dirty="0">
                <a:solidFill>
                  <a:prstClr val="white"/>
                </a:solidFill>
              </a:rPr>
            </a:br>
            <a:endParaRPr lang="fr-FR" sz="16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453F3F-A022-49BB-AAB0-65B1EFC01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1875088"/>
            <a:ext cx="5616624" cy="49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Progr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 err="1">
                <a:solidFill>
                  <a:prstClr val="white"/>
                </a:solidFill>
              </a:rPr>
              <a:t>Frequencies</a:t>
            </a:r>
            <a:r>
              <a:rPr lang="fr-FR" dirty="0">
                <a:solidFill>
                  <a:prstClr val="white"/>
                </a:solidFill>
              </a:rPr>
              <a:t>  </a:t>
            </a:r>
            <a:r>
              <a:rPr lang="fr-FR" dirty="0" err="1">
                <a:solidFill>
                  <a:prstClr val="white"/>
                </a:solidFill>
              </a:rPr>
              <a:t>Window</a:t>
            </a:r>
            <a:r>
              <a:rPr lang="fr-FR" dirty="0">
                <a:solidFill>
                  <a:prstClr val="white"/>
                </a:solidFill>
              </a:rPr>
              <a:t>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sz="1600" dirty="0">
                <a:solidFill>
                  <a:prstClr val="white"/>
                </a:solidFill>
              </a:rPr>
              <a:t>- En Principe les fréquences de base sont déjà introduites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>	- Les Fréquences DX doivent être rajoutées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>		ex : 14076, 14079 …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>	- Station information Antenne (accessoire)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/>
            </a:r>
            <a:br>
              <a:rPr lang="fr-FR" sz="1600" dirty="0">
                <a:solidFill>
                  <a:prstClr val="white"/>
                </a:solidFill>
              </a:rPr>
            </a:br>
            <a:endParaRPr lang="fr-FR" sz="16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F64C22C-E329-4F28-95FE-259EFE81D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14" y="1885014"/>
            <a:ext cx="5488807" cy="49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Progr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2880320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Advanced  </a:t>
            </a:r>
            <a:r>
              <a:rPr lang="fr-FR" dirty="0" err="1">
                <a:solidFill>
                  <a:prstClr val="white"/>
                </a:solidFill>
              </a:rPr>
              <a:t>Window</a:t>
            </a:r>
            <a:r>
              <a:rPr lang="fr-FR" dirty="0">
                <a:solidFill>
                  <a:prstClr val="white"/>
                </a:solidFill>
              </a:rPr>
              <a:t>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sz="1600" dirty="0">
                <a:solidFill>
                  <a:prstClr val="white"/>
                </a:solidFill>
              </a:rPr>
              <a:t>- Defaults déjà introduits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>	- FOX / </a:t>
            </a:r>
            <a:r>
              <a:rPr lang="fr-FR" sz="1600" dirty="0" err="1">
                <a:solidFill>
                  <a:prstClr val="white"/>
                </a:solidFill>
              </a:rPr>
              <a:t>Hound</a:t>
            </a:r>
            <a:r>
              <a:rPr lang="fr-FR" sz="1600" dirty="0">
                <a:solidFill>
                  <a:prstClr val="white"/>
                </a:solidFill>
              </a:rPr>
              <a:t> mode for </a:t>
            </a:r>
            <a:r>
              <a:rPr lang="fr-FR" sz="1600" dirty="0" err="1">
                <a:solidFill>
                  <a:prstClr val="white"/>
                </a:solidFill>
              </a:rPr>
              <a:t>Dxpeditions</a:t>
            </a:r>
            <a:r>
              <a:rPr lang="fr-FR" sz="1600" dirty="0">
                <a:solidFill>
                  <a:prstClr val="white"/>
                </a:solidFill>
              </a:rPr>
              <a:t> contacts</a:t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/>
            </a:r>
            <a:br>
              <a:rPr lang="fr-FR" sz="1600" dirty="0">
                <a:solidFill>
                  <a:prstClr val="white"/>
                </a:solidFill>
              </a:rPr>
            </a:br>
            <a:r>
              <a:rPr lang="fr-FR" sz="1600" dirty="0">
                <a:solidFill>
                  <a:prstClr val="white"/>
                </a:solidFill>
              </a:rPr>
              <a:t/>
            </a:r>
            <a:br>
              <a:rPr lang="fr-FR" sz="1600" dirty="0">
                <a:solidFill>
                  <a:prstClr val="white"/>
                </a:solidFill>
              </a:rPr>
            </a:br>
            <a:endParaRPr lang="fr-FR" sz="16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04D0DFB-C8E4-40FB-B78B-8F538EBA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1871476"/>
            <a:ext cx="5616624" cy="49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46217" y="381000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WSJT-X </a:t>
            </a:r>
            <a:r>
              <a:rPr lang="fr-FR" sz="2400" b="1" dirty="0" err="1">
                <a:solidFill>
                  <a:srgbClr val="FFFF00"/>
                </a:solidFill>
              </a:rPr>
              <a:t>Tranceiver</a:t>
            </a:r>
            <a:r>
              <a:rPr lang="fr-FR" sz="2400" b="1" dirty="0">
                <a:solidFill>
                  <a:srgbClr val="FFFF00"/>
                </a:solidFill>
              </a:rPr>
              <a:t> Setting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3816424"/>
          </a:xfrm>
        </p:spPr>
        <p:txBody>
          <a:bodyPr rtlCol="0">
            <a:normAutofit fontScale="92500" lnSpcReduction="20000"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En fonction de votre RIG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En principe : </a:t>
            </a:r>
          </a:p>
          <a:p>
            <a:pPr lvl="1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Mode Data pour digital modes /  FT8, PSK…  </a:t>
            </a:r>
          </a:p>
          <a:p>
            <a:pPr lvl="1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In-out </a:t>
            </a:r>
            <a:r>
              <a:rPr lang="fr-FR" dirty="0" err="1">
                <a:solidFill>
                  <a:prstClr val="white"/>
                </a:solidFill>
              </a:rPr>
              <a:t>sounds</a:t>
            </a:r>
            <a:r>
              <a:rPr lang="fr-FR" dirty="0">
                <a:solidFill>
                  <a:prstClr val="white"/>
                </a:solidFill>
              </a:rPr>
              <a:t> via LINE et 38400 Bd</a:t>
            </a:r>
          </a:p>
          <a:p>
            <a:pPr lvl="1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ALC : </a:t>
            </a:r>
            <a:r>
              <a:rPr lang="fr-FR" dirty="0" err="1">
                <a:solidFill>
                  <a:prstClr val="white"/>
                </a:solidFill>
              </a:rPr>
              <a:t>Automatic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dirty="0" err="1">
                <a:solidFill>
                  <a:prstClr val="white"/>
                </a:solidFill>
              </a:rPr>
              <a:t>level</a:t>
            </a:r>
            <a:r>
              <a:rPr lang="fr-FR" dirty="0">
                <a:solidFill>
                  <a:prstClr val="white"/>
                </a:solidFill>
              </a:rPr>
              <a:t> control pas trop haut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pour éviter la distorsion et les interférences</a:t>
            </a:r>
          </a:p>
          <a:p>
            <a:pPr lvl="1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Compression </a:t>
            </a:r>
            <a:r>
              <a:rPr lang="fr-FR" dirty="0" err="1">
                <a:solidFill>
                  <a:prstClr val="white"/>
                </a:solidFill>
              </a:rPr>
              <a:t>level</a:t>
            </a:r>
            <a:r>
              <a:rPr lang="fr-FR" dirty="0">
                <a:solidFill>
                  <a:prstClr val="white"/>
                </a:solidFill>
              </a:rPr>
              <a:t> : standard settings</a:t>
            </a:r>
          </a:p>
          <a:p>
            <a:pPr lvl="1">
              <a:buClr>
                <a:srgbClr val="56C5FF"/>
              </a:buClr>
            </a:pPr>
            <a:r>
              <a:rPr lang="fr-FR" dirty="0" err="1">
                <a:solidFill>
                  <a:prstClr val="white"/>
                </a:solidFill>
              </a:rPr>
              <a:t>Filter</a:t>
            </a:r>
            <a:r>
              <a:rPr lang="fr-FR" dirty="0">
                <a:solidFill>
                  <a:prstClr val="white"/>
                </a:solidFill>
              </a:rPr>
              <a:t> : 2.7 KHz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</a:t>
            </a:r>
            <a:r>
              <a:rPr lang="fr-FR" sz="1200" dirty="0">
                <a:solidFill>
                  <a:prstClr val="white"/>
                </a:solidFill>
              </a:rPr>
              <a:t/>
            </a:r>
            <a:br>
              <a:rPr lang="fr-FR" sz="1200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white"/>
                </a:solidFill>
              </a:rPr>
              <a:t/>
            </a:r>
            <a:br>
              <a:rPr lang="fr-FR" sz="1200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white"/>
                </a:solidFill>
              </a:rPr>
              <a:t/>
            </a:r>
            <a:br>
              <a:rPr lang="fr-FR" sz="1200" dirty="0">
                <a:solidFill>
                  <a:prstClr val="white"/>
                </a:solidFill>
              </a:rPr>
            </a:br>
            <a:endParaRPr lang="fr-FR" sz="12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E3557F9-069F-4972-91AB-892B178DE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2780928"/>
            <a:ext cx="5216128" cy="39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200" b="1" dirty="0">
                <a:solidFill>
                  <a:srgbClr val="FFFF00"/>
                </a:solidFill>
              </a:rPr>
              <a:t>Comment faire son premier QSO en Mode FT8</a:t>
            </a:r>
            <a:endParaRPr lang="fr-FR" sz="22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0" y="1772816"/>
            <a:ext cx="10873208" cy="4680520"/>
          </a:xfrm>
        </p:spPr>
        <p:txBody>
          <a:bodyPr rtlCol="0">
            <a:normAutofit fontScale="92500" lnSpcReduction="10000"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Etape 1 : PC – on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Vérifier l’alimentation carte son via USB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Vérifier le start au boot du programme synchro D4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Etape 2 : Transceiver  - on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Vérifier settings, filtre 2.7 kHz, mode TX/RX Data, </a:t>
            </a:r>
            <a:r>
              <a:rPr lang="fr-FR" dirty="0" err="1">
                <a:solidFill>
                  <a:prstClr val="white"/>
                </a:solidFill>
              </a:rPr>
              <a:t>Comp</a:t>
            </a:r>
            <a:r>
              <a:rPr lang="fr-FR" dirty="0">
                <a:solidFill>
                  <a:prstClr val="white"/>
                </a:solidFill>
              </a:rPr>
              <a:t> et </a:t>
            </a:r>
            <a:r>
              <a:rPr lang="fr-FR" dirty="0" err="1">
                <a:solidFill>
                  <a:prstClr val="white"/>
                </a:solidFill>
              </a:rPr>
              <a:t>Alc</a:t>
            </a:r>
            <a:r>
              <a:rPr lang="fr-FR" dirty="0">
                <a:solidFill>
                  <a:prstClr val="white"/>
                </a:solidFill>
              </a:rPr>
              <a:t> corrects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Fréquence FT8 par ex: 14074.000 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Etape 3 : Start Program WSJT-X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Dans settings vérifier liaison PC-Transceiver par le Test CAT et Test PTT ( PTT RIG ok)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Enclencher le monitoring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Le décodage doit s’enclencher</a:t>
            </a:r>
          </a:p>
          <a:p>
            <a:pPr marL="0" lvl="0" indent="0">
              <a:buClr>
                <a:srgbClr val="56C5FF"/>
              </a:buClr>
              <a:buNone/>
            </a:pP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sz="1600" dirty="0">
                <a:solidFill>
                  <a:prstClr val="white"/>
                </a:solidFill>
              </a:rPr>
              <a:t/>
            </a:r>
            <a:br>
              <a:rPr lang="fr-FR" sz="1600" dirty="0">
                <a:solidFill>
                  <a:prstClr val="white"/>
                </a:solidFill>
              </a:rPr>
            </a:br>
            <a:endParaRPr lang="fr-FR" sz="16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54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200" b="1" dirty="0">
                <a:solidFill>
                  <a:srgbClr val="FFFF00"/>
                </a:solidFill>
              </a:rPr>
              <a:t>Comment faire son premier QSO en Mode FT8</a:t>
            </a:r>
            <a:endParaRPr lang="fr-FR" sz="22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0" y="1772816"/>
            <a:ext cx="11089232" cy="4896544"/>
          </a:xfrm>
        </p:spPr>
        <p:txBody>
          <a:bodyPr rtlCol="0">
            <a:normAutofit fontScale="85000" lnSpcReduction="20000"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Etape 4 : Visualiser sur Internet la page du site </a:t>
            </a:r>
            <a:r>
              <a:rPr lang="fr-FR" dirty="0" err="1">
                <a:solidFill>
                  <a:prstClr val="white"/>
                </a:solidFill>
              </a:rPr>
              <a:t>PSKreporter</a:t>
            </a:r>
            <a:r>
              <a:rPr lang="fr-FR" dirty="0">
                <a:solidFill>
                  <a:prstClr val="white"/>
                </a:solidFill>
              </a:rPr>
              <a:t>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-Analyser les bandes les plus chargées en fonction de votre intérêt.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DXCC, IOTA, DX-</a:t>
            </a:r>
            <a:r>
              <a:rPr lang="fr-FR" dirty="0" err="1">
                <a:solidFill>
                  <a:prstClr val="white"/>
                </a:solidFill>
              </a:rPr>
              <a:t>pedition</a:t>
            </a:r>
            <a:r>
              <a:rPr lang="fr-FR" dirty="0">
                <a:solidFill>
                  <a:prstClr val="white"/>
                </a:solidFill>
              </a:rPr>
              <a:t>, activation spéciales, Awards ….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Etape 5 : En fonction de la bande choisie modifier la bande de décodage sur WSJT-X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-Attendre quelques cycles de réception et décodage pour vérifier son choix 			Plusieurs méthodes s’offrent à nous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Etape 6 : Pas de choix particulier  -  CQ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-Lancer CQ sur un emplacement 50Hz libre entre 1000 et 2500 Hz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-Bloquer Fréquence d’émission : Hold TX </a:t>
            </a:r>
            <a:r>
              <a:rPr lang="fr-FR" dirty="0" err="1">
                <a:solidFill>
                  <a:prstClr val="white"/>
                </a:solidFill>
              </a:rPr>
              <a:t>Freq</a:t>
            </a:r>
            <a:r>
              <a:rPr lang="fr-FR" dirty="0">
                <a:solidFill>
                  <a:prstClr val="white"/>
                </a:solidFill>
              </a:rPr>
              <a:t>.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-Deux pointeurs existent sur le dessus de la partie Cascade : Vert / Rouge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Vert pour la </a:t>
            </a:r>
            <a:r>
              <a:rPr lang="fr-FR" dirty="0" err="1">
                <a:solidFill>
                  <a:prstClr val="white"/>
                </a:solidFill>
              </a:rPr>
              <a:t>fréq</a:t>
            </a:r>
            <a:r>
              <a:rPr lang="fr-FR" dirty="0">
                <a:solidFill>
                  <a:prstClr val="white"/>
                </a:solidFill>
              </a:rPr>
              <a:t> : RX et Rouge pour la </a:t>
            </a:r>
            <a:r>
              <a:rPr lang="fr-FR" dirty="0" err="1">
                <a:solidFill>
                  <a:prstClr val="white"/>
                </a:solidFill>
              </a:rPr>
              <a:t>fréq</a:t>
            </a:r>
            <a:r>
              <a:rPr lang="fr-FR" dirty="0">
                <a:solidFill>
                  <a:prstClr val="white"/>
                </a:solidFill>
              </a:rPr>
              <a:t> TX ( le split est toujours préconisé)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 Si une station vous appelle : Mettre la </a:t>
            </a:r>
            <a:r>
              <a:rPr lang="fr-FR" dirty="0" err="1">
                <a:solidFill>
                  <a:prstClr val="white"/>
                </a:solidFill>
              </a:rPr>
              <a:t>fréq</a:t>
            </a:r>
            <a:r>
              <a:rPr lang="fr-FR" dirty="0">
                <a:solidFill>
                  <a:prstClr val="white"/>
                </a:solidFill>
              </a:rPr>
              <a:t> TX sur sa </a:t>
            </a:r>
            <a:r>
              <a:rPr lang="fr-FR" dirty="0" err="1">
                <a:solidFill>
                  <a:prstClr val="white"/>
                </a:solidFill>
              </a:rPr>
              <a:t>fréq</a:t>
            </a:r>
            <a:r>
              <a:rPr lang="fr-FR" dirty="0">
                <a:solidFill>
                  <a:prstClr val="white"/>
                </a:solidFill>
              </a:rPr>
              <a:t> RX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-Enclencher Enable TX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-Lors de la période suivante le chainage des macros se poursuivra automatiquement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 Après réception du RRR ou du 73 le </a:t>
            </a:r>
            <a:r>
              <a:rPr lang="fr-FR" dirty="0" err="1">
                <a:solidFill>
                  <a:prstClr val="white"/>
                </a:solidFill>
              </a:rPr>
              <a:t>qso</a:t>
            </a:r>
            <a:r>
              <a:rPr lang="fr-FR" dirty="0">
                <a:solidFill>
                  <a:prstClr val="white"/>
                </a:solidFill>
              </a:rPr>
              <a:t> est réalisé et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activera l ’ouverture de votre log local pour enregistrer votre </a:t>
            </a:r>
            <a:r>
              <a:rPr lang="fr-FR" dirty="0" err="1">
                <a:solidFill>
                  <a:prstClr val="white"/>
                </a:solidFill>
              </a:rPr>
              <a:t>qso</a:t>
            </a:r>
            <a:r>
              <a:rPr lang="fr-FR" dirty="0">
                <a:solidFill>
                  <a:prstClr val="white"/>
                </a:solidFill>
              </a:rPr>
              <a:t>.</a:t>
            </a:r>
          </a:p>
          <a:p>
            <a:pPr marL="0" lvl="0" indent="0">
              <a:buClr>
                <a:srgbClr val="56C5FF"/>
              </a:buClr>
              <a:buNone/>
            </a:pPr>
            <a:r>
              <a:rPr lang="fr-FR" dirty="0">
                <a:solidFill>
                  <a:prstClr val="white"/>
                </a:solidFill>
              </a:rPr>
              <a:t> </a:t>
            </a: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45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200" b="1" dirty="0">
                <a:solidFill>
                  <a:srgbClr val="FFFF00"/>
                </a:solidFill>
              </a:rPr>
              <a:t>Comment faire son premier QSO : Analyse des champs décodés</a:t>
            </a:r>
            <a:endParaRPr lang="fr-FR" sz="22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0" y="1772816"/>
            <a:ext cx="11089232" cy="4896544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marL="0" lvl="0" indent="0">
              <a:buClr>
                <a:srgbClr val="56C5FF"/>
              </a:buClr>
              <a:buNone/>
            </a:pP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</a:t>
            </a: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25BC4E4-BB6A-4D0C-91C8-3AD962FF0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23" y="1772817"/>
            <a:ext cx="9420225" cy="49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19808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  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sz="2400" dirty="0"/>
              <a:t>Un peu d’histoire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522413" y="2420888"/>
            <a:ext cx="9134391" cy="388843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r-FR" dirty="0"/>
              <a:t>K1JT </a:t>
            </a:r>
            <a:r>
              <a:rPr lang="fr-FR" dirty="0" err="1"/>
              <a:t>Dc</a:t>
            </a:r>
            <a:r>
              <a:rPr lang="fr-FR" dirty="0"/>
              <a:t>. Joe Taylor annonce en 2017 son dernier projet – FT8.</a:t>
            </a:r>
          </a:p>
          <a:p>
            <a:pPr rtl="0"/>
            <a:r>
              <a:rPr lang="fr-FR" dirty="0"/>
              <a:t>Enseigne à l’Université de Princeton.</a:t>
            </a:r>
          </a:p>
          <a:p>
            <a:pPr rtl="0"/>
            <a:r>
              <a:rPr lang="fr-FR" dirty="0"/>
              <a:t>Astrophysicien lauréat du prix Nobel de Physique avec Russel </a:t>
            </a:r>
            <a:r>
              <a:rPr lang="fr-FR" dirty="0" err="1"/>
              <a:t>Hulse</a:t>
            </a:r>
            <a:r>
              <a:rPr lang="fr-FR" dirty="0"/>
              <a:t> pour la découverte d’un nouveau type de Pulsar. Ce qui amènera à de nouvelles possibilités d’étudier la gravitation.</a:t>
            </a:r>
          </a:p>
          <a:p>
            <a:pPr rtl="0"/>
            <a:r>
              <a:rPr lang="fr-FR" dirty="0"/>
              <a:t>L’évolution des recherches dans ce domaine n’est possible que grâce à des moyens d’analyse de signaux très faibles.</a:t>
            </a:r>
          </a:p>
          <a:p>
            <a:pPr rtl="0"/>
            <a:r>
              <a:rPr lang="fr-FR" dirty="0"/>
              <a:t>D’où transposition aussi dans le domaine des communications amateurs.</a:t>
            </a:r>
          </a:p>
        </p:txBody>
      </p:sp>
    </p:spTree>
    <p:extLst>
      <p:ext uri="{BB962C8B-B14F-4D97-AF65-F5344CB8AC3E}">
        <p14:creationId xmlns:p14="http://schemas.microsoft.com/office/powerpoint/2010/main" val="12916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200" b="1" dirty="0">
                <a:solidFill>
                  <a:srgbClr val="FFFF00"/>
                </a:solidFill>
              </a:rPr>
              <a:t>Comment faire son premier QSO : Analyse des champs décodés</a:t>
            </a:r>
            <a:endParaRPr lang="fr-FR" sz="22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0" y="1772816"/>
            <a:ext cx="11089232" cy="4896544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marL="0" lvl="0" indent="0">
              <a:buClr>
                <a:srgbClr val="56C5FF"/>
              </a:buClr>
              <a:buNone/>
            </a:pP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</a:t>
            </a: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5D15F27-4A30-4036-884B-AE8EFBD7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826560"/>
            <a:ext cx="960039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32656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200" b="1" dirty="0">
                <a:solidFill>
                  <a:srgbClr val="FFFF00"/>
                </a:solidFill>
              </a:rPr>
              <a:t>Comment faire son premier QSO : Mode </a:t>
            </a:r>
            <a:r>
              <a:rPr lang="fr-FR" sz="2200" b="1" dirty="0" err="1">
                <a:solidFill>
                  <a:srgbClr val="FFFF00"/>
                </a:solidFill>
              </a:rPr>
              <a:t>Dx-pedition</a:t>
            </a:r>
            <a:endParaRPr lang="fr-FR" sz="22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0" y="1772816"/>
            <a:ext cx="11089232" cy="4896544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marL="0" lvl="0" indent="0">
              <a:buClr>
                <a:srgbClr val="56C5FF"/>
              </a:buClr>
              <a:buNone/>
            </a:pP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</a:t>
            </a: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5399D74-5DEA-48B0-9580-ECFE82947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52" y="4057559"/>
            <a:ext cx="9220200" cy="26384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726DC9F-6170-44A2-96E1-18CDFFBC2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880617"/>
            <a:ext cx="88296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46217" y="381000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Semble complexe mais ne l’est pas !!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0" y="1772816"/>
            <a:ext cx="10513167" cy="4896544"/>
          </a:xfrm>
        </p:spPr>
        <p:txBody>
          <a:bodyPr rtlCol="0">
            <a:normAutofit fontScale="77500" lnSpcReduction="20000"/>
          </a:bodyPr>
          <a:lstStyle/>
          <a:p>
            <a:pPr lvl="0">
              <a:buClr>
                <a:srgbClr val="56C5FF"/>
              </a:buClr>
            </a:pPr>
            <a:endParaRPr lang="fr-FR" dirty="0">
              <a:solidFill>
                <a:prstClr val="white"/>
              </a:solidFill>
            </a:endParaRP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Pour tous les intéressés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 Je reste à votre disposition pour réaliser ce premier contact FT8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 Je reste à votre disposition pour vous aider à réaliser votre chaîne FT8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Mes coordonnées :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 ON4PM : Philippe </a:t>
            </a:r>
            <a:r>
              <a:rPr lang="fr-FR" dirty="0" err="1">
                <a:solidFill>
                  <a:prstClr val="white"/>
                </a:solidFill>
              </a:rPr>
              <a:t>Mangelinckx</a:t>
            </a:r>
            <a:r>
              <a:rPr lang="fr-FR" dirty="0">
                <a:solidFill>
                  <a:prstClr val="white"/>
                </a:solidFill>
              </a:rPr>
              <a:t>  / </a:t>
            </a:r>
            <a:r>
              <a:rPr lang="fr-FR" dirty="0" err="1">
                <a:solidFill>
                  <a:prstClr val="white"/>
                </a:solidFill>
              </a:rPr>
              <a:t>Patrijzenweg</a:t>
            </a:r>
            <a:r>
              <a:rPr lang="fr-FR" dirty="0">
                <a:solidFill>
                  <a:prstClr val="white"/>
                </a:solidFill>
              </a:rPr>
              <a:t> 8 / 3191 SCHIPLAKEN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 GSM : 0478.22.87.47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		- Les réunions BXE du jeudi soir sur appel</a:t>
            </a:r>
          </a:p>
          <a:p>
            <a:pPr marL="0" lvl="0" indent="0" algn="ctr">
              <a:buClr>
                <a:srgbClr val="56C5FF"/>
              </a:buClr>
              <a:buNone/>
            </a:pPr>
            <a:r>
              <a:rPr lang="fr-FR" dirty="0">
                <a:solidFill>
                  <a:schemeClr val="accent1"/>
                </a:solidFill>
              </a:rPr>
              <a:t>Mon objectif : aider à avoir plus d’utilisateurs actifs sur les bandes HF en mode FT8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sans abandonner les modes conventionnels CW, SSB, FM …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/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Je vous souhaite beaucoup de Fun avec ce mode !!!!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/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Philippe ON4PM</a:t>
            </a:r>
            <a:br>
              <a:rPr lang="fr-FR" dirty="0">
                <a:solidFill>
                  <a:schemeClr val="accent1"/>
                </a:solidFill>
              </a:rPr>
            </a:br>
            <a:endParaRPr lang="fr-FR" dirty="0">
              <a:solidFill>
                <a:schemeClr val="accent1"/>
              </a:solidFill>
            </a:endParaRPr>
          </a:p>
          <a:p>
            <a:pPr lvl="1">
              <a:buClr>
                <a:srgbClr val="56C5FF"/>
              </a:buClr>
            </a:pPr>
            <a:r>
              <a:rPr lang="fr-FR" sz="1200" dirty="0">
                <a:solidFill>
                  <a:prstClr val="white"/>
                </a:solidFill>
              </a:rPr>
              <a:t/>
            </a:r>
            <a:br>
              <a:rPr lang="fr-FR" sz="1200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white"/>
                </a:solidFill>
              </a:rPr>
              <a:t/>
            </a:r>
            <a:br>
              <a:rPr lang="fr-FR" sz="1200" dirty="0">
                <a:solidFill>
                  <a:prstClr val="white"/>
                </a:solidFill>
              </a:rPr>
            </a:br>
            <a:endParaRPr lang="fr-FR" sz="1200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0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19808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  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 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522413" y="1916832"/>
            <a:ext cx="9134391" cy="396044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Est un Software de communication adapté aux signaux faibles</a:t>
            </a:r>
          </a:p>
          <a:p>
            <a:pPr rtl="0"/>
            <a:r>
              <a:rPr lang="fr-FR" dirty="0"/>
              <a:t>WSJT en 2001 </a:t>
            </a:r>
            <a:br>
              <a:rPr lang="fr-FR" dirty="0"/>
            </a:br>
            <a:r>
              <a:rPr lang="fr-FR" dirty="0"/>
              <a:t>spécialisé pour Meteor </a:t>
            </a:r>
            <a:r>
              <a:rPr lang="fr-FR" dirty="0" err="1"/>
              <a:t>Scatter</a:t>
            </a:r>
            <a:r>
              <a:rPr lang="fr-FR" dirty="0"/>
              <a:t> , VHF , 6m , et QRP </a:t>
            </a:r>
            <a:r>
              <a:rPr lang="fr-FR" dirty="0" err="1"/>
              <a:t>Dxing</a:t>
            </a:r>
            <a:r>
              <a:rPr lang="fr-FR" dirty="0"/>
              <a:t>.</a:t>
            </a:r>
          </a:p>
          <a:p>
            <a:pPr rtl="0"/>
            <a:r>
              <a:rPr lang="fr-FR" dirty="0"/>
              <a:t>MAP65 en 2006</a:t>
            </a:r>
            <a:br>
              <a:rPr lang="fr-FR" dirty="0"/>
            </a:br>
            <a:r>
              <a:rPr lang="fr-FR" dirty="0"/>
              <a:t>dédicacé aux </a:t>
            </a:r>
            <a:r>
              <a:rPr lang="fr-FR" dirty="0" err="1"/>
              <a:t>Moonbounce</a:t>
            </a:r>
            <a:r>
              <a:rPr lang="fr-FR" dirty="0"/>
              <a:t> expériences et  prend en compte les problèmes de rotation de polarisation.</a:t>
            </a:r>
          </a:p>
          <a:p>
            <a:pPr rtl="0"/>
            <a:r>
              <a:rPr lang="fr-FR" dirty="0"/>
              <a:t>WSPR en 2008 </a:t>
            </a:r>
            <a:br>
              <a:rPr lang="fr-FR" dirty="0"/>
            </a:br>
            <a:r>
              <a:rPr lang="fr-FR" dirty="0"/>
              <a:t>Programme de </a:t>
            </a:r>
            <a:r>
              <a:rPr lang="fr-FR" dirty="0" err="1"/>
              <a:t>reporting</a:t>
            </a:r>
            <a:r>
              <a:rPr lang="fr-FR" dirty="0"/>
              <a:t> de la propagation pour QRP.</a:t>
            </a:r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19808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  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 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522413" y="1772816"/>
            <a:ext cx="9134391" cy="4536504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WSJT-X en 2012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Permet de travailler le monde avec faible puissance d’émission et mauvaise propagation. Toutes les bandes amateurs et plusieurs modes sont prévus.</a:t>
            </a:r>
          </a:p>
          <a:p>
            <a:r>
              <a:rPr lang="fr-FR" dirty="0"/>
              <a:t>WSJT-X  FT8 en 2018</a:t>
            </a:r>
            <a:br>
              <a:rPr lang="fr-FR" dirty="0"/>
            </a:br>
            <a:r>
              <a:rPr lang="fr-FR" dirty="0"/>
              <a:t>&gt; 20000 utilisateurs actifs</a:t>
            </a:r>
          </a:p>
          <a:p>
            <a:r>
              <a:rPr lang="fr-FR" dirty="0"/>
              <a:t>En réalité !</a:t>
            </a:r>
          </a:p>
          <a:p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73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175792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  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400" dirty="0"/>
              <a:t>Un aperçu </a:t>
            </a:r>
          </a:p>
        </p:txBody>
      </p:sp>
      <p:pic>
        <p:nvPicPr>
          <p:cNvPr id="10" name="Enregistrement d’écran 9">
            <a:hlinkClick r:id="" action="ppaction://media"/>
            <a:extLst>
              <a:ext uri="{FF2B5EF4-FFF2-40B4-BE49-F238E27FC236}">
                <a16:creationId xmlns:a16="http://schemas.microsoft.com/office/drawing/2014/main" xmlns="" id="{C2C5C14C-9C64-4540-980E-8AAB993E13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446" y="1537857"/>
            <a:ext cx="8712968" cy="4901045"/>
          </a:xfrm>
        </p:spPr>
      </p:pic>
    </p:spTree>
    <p:extLst>
      <p:ext uri="{BB962C8B-B14F-4D97-AF65-F5344CB8AC3E}">
        <p14:creationId xmlns:p14="http://schemas.microsoft.com/office/powerpoint/2010/main" val="31221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Modes digitaux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700" dirty="0"/>
              <a:t>Pourquoi sont-ils si nombreux ?</a:t>
            </a:r>
            <a:r>
              <a:rPr lang="fr-FR" dirty="0">
                <a:solidFill>
                  <a:srgbClr val="FFFF00"/>
                </a:solidFill>
              </a:rPr>
              <a:t> 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522413" y="1772816"/>
            <a:ext cx="9134391" cy="4032448"/>
          </a:xfrm>
        </p:spPr>
        <p:txBody>
          <a:bodyPr rtlCol="0">
            <a:normAutofit fontScale="92500" lnSpcReduction="10000"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Première différentiation : Le MODE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CW, PSK31, JT65, WSPR, JT9,JT4,MSK144,QRA64 et FT8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avec un codage, une modulation, taux d’envoi des symboles, taille des blocs.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Seconde différentiation : Le CODE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Comment les symboles traduisent l’information à émettre. Soit caractère par caractère soit par blocs structurés, nombre de bits et contrôle de parité.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Adaptés à différents types de propagation : Fading rate, Fading </a:t>
            </a:r>
            <a:r>
              <a:rPr lang="fr-FR" dirty="0" err="1">
                <a:solidFill>
                  <a:prstClr val="white"/>
                </a:solidFill>
              </a:rPr>
              <a:t>depth</a:t>
            </a:r>
            <a:r>
              <a:rPr lang="fr-FR" dirty="0">
                <a:solidFill>
                  <a:prstClr val="white"/>
                </a:solidFill>
              </a:rPr>
              <a:t>, Stabilité en fréquence. D’où la transmission d’un minimum de bits pour satisfaire à l’envoi d’informations utiles à la compréhension du message.</a:t>
            </a:r>
          </a:p>
          <a:p>
            <a:r>
              <a:rPr lang="fr-FR" dirty="0"/>
              <a:t>Tous ces modes digitaux ont été développés pour satisfaire une spécificité.</a:t>
            </a:r>
          </a:p>
          <a:p>
            <a:endParaRPr lang="fr-FR" dirty="0"/>
          </a:p>
          <a:p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8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700" b="1" dirty="0">
                <a:solidFill>
                  <a:srgbClr val="FFFF00"/>
                </a:solidFill>
              </a:rPr>
              <a:t>Caractéristiques</a:t>
            </a:r>
            <a:r>
              <a:rPr lang="fr-FR" dirty="0">
                <a:solidFill>
                  <a:srgbClr val="FFFF00"/>
                </a:solidFill>
              </a:rPr>
              <a:t> 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0" y="1772816"/>
            <a:ext cx="11089231" cy="4968552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Utilise une largeur de bande de 50Hz sur un affichage cascade de 2,5KHz. En comparaison 31Hz pour le mode PSK31 et 2,4Khz pour le mode SSB.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15 sec par transmission alternée  entre parties du contact.</a:t>
            </a:r>
          </a:p>
          <a:p>
            <a:r>
              <a:rPr lang="fr-FR" dirty="0"/>
              <a:t>Synchronisation rigoureuse pour se comprendre : transmission et décodage.</a:t>
            </a:r>
          </a:p>
          <a:p>
            <a:r>
              <a:rPr lang="fr-FR" dirty="0"/>
              <a:t>Messages structurés : 72 Bits ( 28 call1,28 call2,15 Locator, 1 bit Free txt)</a:t>
            </a:r>
            <a:br>
              <a:rPr lang="fr-FR" dirty="0"/>
            </a:b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CQ ON4PM JO20 </a:t>
            </a:r>
            <a:b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                    ON4PM ON4ABC JO21</a:t>
            </a:r>
            <a:b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ON4ABC ON4PM -22</a:t>
            </a:r>
            <a:b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                     ON4PM ON4ABC R-19</a:t>
            </a:r>
            <a:b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ON4ABC ON4PM RRR</a:t>
            </a:r>
            <a:b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                         ON4PM ON4ABC 73</a:t>
            </a:r>
            <a:b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ON4ABC ON4PM 73 ( Facultatif)</a:t>
            </a:r>
          </a:p>
          <a:p>
            <a:endParaRPr lang="fr-FR" dirty="0"/>
          </a:p>
          <a:p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91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91816"/>
          </a:xfrm>
        </p:spPr>
        <p:txBody>
          <a:bodyPr rtlCol="0">
            <a:normAutofit/>
          </a:bodyPr>
          <a:lstStyle/>
          <a:p>
            <a:pPr algn="ctr" rtl="0"/>
            <a:r>
              <a:rPr lang="fr-FR" b="1" dirty="0">
                <a:solidFill>
                  <a:srgbClr val="FFFF00"/>
                </a:solidFill>
              </a:rPr>
              <a:t>WSJT-X FT8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sz="2700" b="1" dirty="0">
                <a:solidFill>
                  <a:srgbClr val="FFFF00"/>
                </a:solidFill>
              </a:rPr>
              <a:t>Caractéristiques limites de décodage</a:t>
            </a:r>
            <a:endParaRPr lang="fr-FR" sz="2400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765821" y="1772816"/>
            <a:ext cx="9900592" cy="4536504"/>
          </a:xfrm>
        </p:spPr>
        <p:txBody>
          <a:bodyPr rtlCol="0">
            <a:normAutofit/>
          </a:bodyPr>
          <a:lstStyle/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WSJT-X décode jusqu’à un S/N de  ~ -20dB et demande une calibration de fréquence  rigoureuse. </a:t>
            </a:r>
          </a:p>
          <a:p>
            <a:pPr lvl="0">
              <a:buClr>
                <a:srgbClr val="56C5FF"/>
              </a:buClr>
            </a:pPr>
            <a:r>
              <a:rPr lang="fr-FR" dirty="0">
                <a:solidFill>
                  <a:prstClr val="white"/>
                </a:solidFill>
              </a:rPr>
              <a:t>Nécessite une synchro du temps ( horloge PC synchronisée).</a:t>
            </a:r>
          </a:p>
          <a:p>
            <a:r>
              <a:rPr lang="fr-FR" dirty="0"/>
              <a:t>Largeur de bande utile 2,5KHz.</a:t>
            </a:r>
          </a:p>
          <a:p>
            <a:r>
              <a:rPr lang="fr-FR" dirty="0"/>
              <a:t>En comparaison : Weak signal S/N </a:t>
            </a:r>
            <a:r>
              <a:rPr lang="fr-FR" dirty="0" err="1"/>
              <a:t>limit</a:t>
            </a:r>
            <a:endParaRPr lang="fr-FR" dirty="0"/>
          </a:p>
          <a:p>
            <a:pPr lvl="1"/>
            <a:r>
              <a:rPr lang="fr-FR" dirty="0"/>
              <a:t>SSB 	+10 dB</a:t>
            </a:r>
            <a:br>
              <a:rPr lang="fr-FR" dirty="0"/>
            </a:br>
            <a:r>
              <a:rPr lang="fr-FR" dirty="0"/>
              <a:t>FT8		-21 dB … -24dB</a:t>
            </a:r>
            <a:br>
              <a:rPr lang="fr-FR" dirty="0"/>
            </a:br>
            <a:r>
              <a:rPr lang="fr-FR" dirty="0"/>
              <a:t>JT65	-25 dB</a:t>
            </a:r>
            <a:br>
              <a:rPr lang="fr-FR" dirty="0"/>
            </a:br>
            <a:r>
              <a:rPr lang="fr-FR" dirty="0"/>
              <a:t>JT9		-27 dB</a:t>
            </a:r>
            <a:br>
              <a:rPr lang="fr-FR" dirty="0"/>
            </a:br>
            <a:r>
              <a:rPr lang="fr-FR" dirty="0"/>
              <a:t>WSPR	-31 dB</a:t>
            </a:r>
            <a:br>
              <a:rPr lang="fr-FR" dirty="0"/>
            </a:br>
            <a:r>
              <a:rPr lang="fr-FR" dirty="0"/>
              <a:t>CW		-15 dB</a:t>
            </a:r>
          </a:p>
          <a:p>
            <a:pPr marL="231775" lvl="1" indent="0">
              <a:buNone/>
            </a:pPr>
            <a:endParaRPr lang="fr-FR" dirty="0"/>
          </a:p>
          <a:p>
            <a:pPr marL="231775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2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unnel bleu numérique 16: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411905_TF02895261_TF02895261.potx" id="{D591E305-304E-4F08-83F3-B9147EDAAFB5}" vid="{F4994B82-D552-431A-8540-55AA87CE1401}"/>
    </a:ext>
  </a:extLst>
</a:theme>
</file>

<file path=ppt/theme/theme2.xml><?xml version="1.0" encoding="utf-8"?>
<a:theme xmlns:a="http://schemas.openxmlformats.org/drawingml/2006/main" name="Thème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tunnel bleu numérique pour les professionnels (grand écran)</Template>
  <TotalTime>0</TotalTime>
  <Words>556</Words>
  <Application>Microsoft Office PowerPoint</Application>
  <PresentationFormat>Personnalisé</PresentationFormat>
  <Paragraphs>174</Paragraphs>
  <Slides>33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Tunnel bleu numérique 16:9</vt:lpstr>
      <vt:lpstr>WSJT-X        FT8  Work the world  with low power !!</vt:lpstr>
      <vt:lpstr>WSJT-X    FT8 </vt:lpstr>
      <vt:lpstr>WSJT-X    FT8  Un peu d’histoire</vt:lpstr>
      <vt:lpstr>WSJT-X    FT8  </vt:lpstr>
      <vt:lpstr>WSJT-X    FT8  </vt:lpstr>
      <vt:lpstr>WSJT-X    FT8 Un aperçu </vt:lpstr>
      <vt:lpstr>Modes digitaux Pourquoi sont-ils si nombreux ? </vt:lpstr>
      <vt:lpstr>WSJT-X FT8 Caractéristiques </vt:lpstr>
      <vt:lpstr>WSJT-X FT8 Caractéristiques limites de décodage</vt:lpstr>
      <vt:lpstr>WSJT-X FT8 Un intérêt ?</vt:lpstr>
      <vt:lpstr>WSJT-X FT8 Pour Qui ?      Pour quelle utilisation ?</vt:lpstr>
      <vt:lpstr>WSJT-X FT8 Quel hardware ?</vt:lpstr>
      <vt:lpstr>WSJT-X FT8 Carte Son : Elément principal ?</vt:lpstr>
      <vt:lpstr>WSJT-X FT8 Ligne Hardware </vt:lpstr>
      <vt:lpstr>WSJT-X FT8 Quels Softwares ?</vt:lpstr>
      <vt:lpstr>WSJT-X FT8 Synchro Program Setting – Dimension 4</vt:lpstr>
      <vt:lpstr>WSJT-X FT8 PSK Reporter Map Internet Site</vt:lpstr>
      <vt:lpstr>WSJT-X FT8 DX-Cluster - DXHEAT</vt:lpstr>
      <vt:lpstr>WSJT-X FT8 WSJT-X Progr Setting</vt:lpstr>
      <vt:lpstr>WSJT-X FT8 WSJT-X Progr Setting</vt:lpstr>
      <vt:lpstr>WSJT-X FT8 WSJT-X Progr Setting</vt:lpstr>
      <vt:lpstr>WSJT-X FT8 WSJT-X Progr Setting</vt:lpstr>
      <vt:lpstr>WSJT-X FT8 WSJT-X Progr Setting</vt:lpstr>
      <vt:lpstr>WSJT-X FT8 WSJT-X Progr Setting</vt:lpstr>
      <vt:lpstr>WSJT-X FT8 WSJT-X Progr Setting</vt:lpstr>
      <vt:lpstr>WSJT-X FT8 WSJT-X Tranceiver Setting</vt:lpstr>
      <vt:lpstr>WSJT-X FT8 Comment faire son premier QSO en Mode FT8</vt:lpstr>
      <vt:lpstr>WSJT-X FT8 Comment faire son premier QSO en Mode FT8</vt:lpstr>
      <vt:lpstr>WSJT-X FT8 Comment faire son premier QSO : Analyse des champs décodés</vt:lpstr>
      <vt:lpstr>WSJT-X FT8 Comment faire son premier QSO : Analyse des champs décodés</vt:lpstr>
      <vt:lpstr>WSJT-X FT8 Comment faire son premier QSO : Mode Dx-pedition</vt:lpstr>
      <vt:lpstr>WSJT-X FT8 Semble complexe mais ne l’est pas !!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2018-11-04T12:23:54Z</dcterms:created>
  <dcterms:modified xsi:type="dcterms:W3CDTF">2018-11-19T12:37:16Z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